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86"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5F2B638-E3CB-4E58-83E9-2A7082102CB8}">
  <a:tblStyle styleId="{B5F2B638-E3CB-4E58-83E9-2A7082102CB8}" styleName="Table_0">
    <a:wholeTbl>
      <a:tcTxStyle b="off" i="off">
        <a:font>
          <a:latin typeface="Verdana"/>
          <a:ea typeface="Verdana"/>
          <a:cs typeface="Verdana"/>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FCF4EE"/>
          </a:solidFill>
        </a:fill>
      </a:tcStyle>
    </a:wholeTbl>
    <a:band1H>
      <a:tcStyle>
        <a:fill>
          <a:solidFill>
            <a:srgbClr val="F8E6D9"/>
          </a:solidFill>
        </a:fill>
      </a:tcStyle>
    </a:band1H>
    <a:band1V>
      <a:tcStyle>
        <a:fill>
          <a:solidFill>
            <a:srgbClr val="F8E6D9"/>
          </a:solidFill>
        </a:fill>
      </a:tcStyle>
    </a:band1V>
    <a:lastCol>
      <a:tcTxStyle b="on" i="off">
        <a:font>
          <a:latin typeface="Verdana"/>
          <a:ea typeface="Verdana"/>
          <a:cs typeface="Verdana"/>
        </a:font>
        <a:schemeClr val="lt1"/>
      </a:tcTxStyle>
      <a:tcStyle>
        <a:fill>
          <a:solidFill>
            <a:schemeClr val="accent1"/>
          </a:solidFill>
        </a:fill>
      </a:tcStyle>
    </a:lastCol>
    <a:firstCol>
      <a:tcTxStyle b="on" i="off">
        <a:font>
          <a:latin typeface="Verdana"/>
          <a:ea typeface="Verdana"/>
          <a:cs typeface="Verdana"/>
        </a:font>
        <a:schemeClr val="lt1"/>
      </a:tcTxStyle>
      <a:tcStyle>
        <a:fill>
          <a:solidFill>
            <a:schemeClr val="accent1"/>
          </a:solidFill>
        </a:fill>
      </a:tcStyle>
    </a:firstCol>
    <a:lastRow>
      <a:tcTxStyle b="on" i="off">
        <a:font>
          <a:latin typeface="Verdana"/>
          <a:ea typeface="Verdana"/>
          <a:cs typeface="Verdana"/>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Verdana"/>
          <a:ea typeface="Verdana"/>
          <a:cs typeface="Verdana"/>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c3kLFtFb48cid3NCijrSjLG1xa86HI-H5XrDpqHB4Y/edit?usp=drive_web" TargetMode="External"/><Relationship Id="rId3" Type="http://schemas.openxmlformats.org/officeDocument/2006/relationships/hyperlink" Target="https://goo.gl/4MW983" TargetMode="External"/><Relationship Id="rId4" Type="http://schemas.openxmlformats.org/officeDocument/2006/relationships/hyperlink" Target="https://trello.com/b/jKURqC2s/2016" TargetMode="External"/><Relationship Id="rId11" Type="http://schemas.openxmlformats.org/officeDocument/2006/relationships/hyperlink" Target="http://www.zlsh.tp.edu.tw/ezfiles/0/1000/attach/60/pta_8305_3659153_92346.pdf" TargetMode="External"/><Relationship Id="rId10" Type="http://schemas.openxmlformats.org/officeDocument/2006/relationships/hyperlink" Target="https://drive.google.com/drive/folders/0B3_qgRmbvvZ1eE5xWWJDcnpzTjg" TargetMode="External"/><Relationship Id="rId9" Type="http://schemas.openxmlformats.org/officeDocument/2006/relationships/hyperlink" Target="https://docs.google.com/presentation/d/1LsAu8qkKrOaBEVMhXPCgjdgDOyfUBS7C1xM9IgZhIDc/edit#slide=id.g153269edec_6_962" TargetMode="External"/><Relationship Id="rId5" Type="http://schemas.openxmlformats.org/officeDocument/2006/relationships/hyperlink" Target="http://pulipulichen.github.io/blogger/posts/2016/06/dspace-1.5-docs/" TargetMode="External"/><Relationship Id="rId6" Type="http://schemas.openxmlformats.org/officeDocument/2006/relationships/hyperlink" Target="http://demo-dspace-puppet.dlll.nccu.edu.tw/jspui/" TargetMode="External"/><Relationship Id="rId7" Type="http://schemas.openxmlformats.org/officeDocument/2006/relationships/hyperlink" Target="http://teach-dspace-pbae-05-2016.dlll.nccu.edu.tw/jspui/handle/dspace-dlll/1" TargetMode="External"/><Relationship Id="rId8" Type="http://schemas.openxmlformats.org/officeDocument/2006/relationships/hyperlink" Target="http://teach-dspace-dlll-workshop-ntnu-2016.dlll.nccu.edu.t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pulipuli.info/p/about_38.html" TargetMode="External"/><Relationship Id="rId3" Type="http://schemas.openxmlformats.org/officeDocument/2006/relationships/hyperlink" Target="http://blog.pulipuli.info/2011/06/2011.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課程網頁編輯區：</a:t>
            </a:r>
            <a:r>
              <a:rPr lang="en-US" u="sng">
                <a:solidFill>
                  <a:schemeClr val="hlink"/>
                </a:solidFill>
                <a:hlinkClick r:id="rId2"/>
              </a:rPr>
              <a:t>https://docs.google.com/document/d/1Hc3kLFtFb48cid3NCijrSjLG1xa86HI-H5XrDpqHB4Y/edit?usp=drive_web</a:t>
            </a:r>
            <a:r>
              <a:rPr lang="en-US"/>
              <a:t> </a:t>
            </a:r>
          </a:p>
          <a:p>
            <a:pPr lvl="0">
              <a:spcBef>
                <a:spcPts val="0"/>
              </a:spcBef>
              <a:buNone/>
            </a:pPr>
            <a:r>
              <a:rPr lang="en-US"/>
              <a:t>XMind資料夾：</a:t>
            </a:r>
            <a:r>
              <a:rPr lang="en-US" u="sng">
                <a:solidFill>
                  <a:schemeClr val="hlink"/>
                </a:solidFill>
                <a:hlinkClick r:id="rId3"/>
              </a:rPr>
              <a:t>https://goo.gl/4MW983</a:t>
            </a:r>
            <a:r>
              <a:rPr lang="en-US"/>
              <a:t> </a:t>
            </a:r>
          </a:p>
          <a:p>
            <a:pPr lvl="0">
              <a:spcBef>
                <a:spcPts val="0"/>
              </a:spcBef>
              <a:buNone/>
            </a:pPr>
            <a:r>
              <a:rPr lang="en-US"/>
              <a:t>Trello：</a:t>
            </a:r>
            <a:r>
              <a:rPr lang="en-US" u="sng">
                <a:solidFill>
                  <a:schemeClr val="hlink"/>
                </a:solidFill>
                <a:hlinkClick r:id="rId4"/>
              </a:rPr>
              <a:t>https://trello.com/b/jKURqC2s/2016</a:t>
            </a:r>
          </a:p>
          <a:p>
            <a:pPr lvl="0">
              <a:spcBef>
                <a:spcPts val="0"/>
              </a:spcBef>
              <a:buNone/>
            </a:pPr>
            <a:r>
              <a:rPr lang="en-US"/>
              <a:t>DSpace說明文件 </a:t>
            </a:r>
            <a:r>
              <a:rPr lang="en-US" u="sng">
                <a:solidFill>
                  <a:schemeClr val="hlink"/>
                </a:solidFill>
                <a:hlinkClick r:id="rId5"/>
              </a:rPr>
              <a:t>http://pulipulichen.github.io/blogger/posts/2016/06/dspace-1.5-docs/</a:t>
            </a:r>
            <a:r>
              <a:rPr lang="en-US"/>
              <a:t>  </a:t>
            </a:r>
          </a:p>
          <a:p>
            <a:pPr lvl="0">
              <a:spcBef>
                <a:spcPts val="0"/>
              </a:spcBef>
              <a:buNone/>
            </a:pPr>
            <a:r>
              <a:rPr lang="en-US"/>
              <a:t>霹靂布袋戲 </a:t>
            </a:r>
            <a:r>
              <a:rPr lang="en-US" u="sng">
                <a:solidFill>
                  <a:schemeClr val="hlink"/>
                </a:solidFill>
                <a:hlinkClick r:id="rId6"/>
              </a:rPr>
              <a:t>http://demo-dspace-puppet.dlll.nccu.edu.tw/jspui/</a:t>
            </a:r>
            <a:r>
              <a:rPr lang="en-US"/>
              <a:t> </a:t>
            </a:r>
          </a:p>
          <a:p>
            <a:pPr lvl="0">
              <a:spcBef>
                <a:spcPts val="0"/>
              </a:spcBef>
              <a:buNone/>
            </a:pPr>
            <a:r>
              <a:rPr lang="en-US"/>
              <a:t>範例社群 </a:t>
            </a:r>
            <a:r>
              <a:rPr lang="en-US" u="sng">
                <a:solidFill>
                  <a:schemeClr val="hlink"/>
                </a:solidFill>
                <a:hlinkClick r:id="rId7"/>
              </a:rPr>
              <a:t>http://teach-dspace-pbae-05-2016.dlll.nccu.edu.tw/jspui/handle/dspace-dlll/1</a:t>
            </a:r>
            <a:r>
              <a:rPr lang="en-US"/>
              <a:t> </a:t>
            </a:r>
          </a:p>
          <a:p>
            <a:pPr lvl="0">
              <a:spcBef>
                <a:spcPts val="0"/>
              </a:spcBef>
              <a:buNone/>
            </a:pPr>
            <a:r>
              <a:t/>
            </a:r>
            <a:endParaRPr/>
          </a:p>
          <a:p>
            <a:pPr lvl="0">
              <a:spcBef>
                <a:spcPts val="0"/>
              </a:spcBef>
              <a:buNone/>
            </a:pPr>
            <a:r>
              <a:rPr lang="en-US"/>
              <a:t>建立了獨立的虛擬機器 </a:t>
            </a:r>
            <a:r>
              <a:rPr lang="en-US" u="sng">
                <a:solidFill>
                  <a:schemeClr val="hlink"/>
                </a:solidFill>
                <a:hlinkClick r:id="rId8"/>
              </a:rPr>
              <a:t>http://teach-dspace-dlll-workshop-ntnu-2016.dlll.nccu.edu.tw</a:t>
            </a:r>
            <a:r>
              <a:rPr lang="en-US"/>
              <a:t> </a:t>
            </a:r>
          </a:p>
          <a:p>
            <a:pPr lvl="0">
              <a:spcBef>
                <a:spcPts val="0"/>
              </a:spcBef>
              <a:buNone/>
            </a:pPr>
            <a:r>
              <a:rPr lang="en-US"/>
              <a:t>之前的文件：</a:t>
            </a:r>
            <a:r>
              <a:rPr lang="en-US" u="sng">
                <a:solidFill>
                  <a:schemeClr val="hlink"/>
                </a:solidFill>
                <a:hlinkClick r:id="rId9"/>
              </a:rPr>
              <a:t>https://docs.google.com/presentation/d/1LsAu8qkKrOaBEVMhXPCgjdgDOyfUBS7C1xM9IgZhIDc/edit#slide=id.g153269edec_6_962</a:t>
            </a:r>
            <a:r>
              <a:rPr lang="en-US"/>
              <a:t> </a:t>
            </a:r>
          </a:p>
          <a:p>
            <a:pPr lvl="0">
              <a:spcBef>
                <a:spcPts val="0"/>
              </a:spcBef>
              <a:buNone/>
            </a:pPr>
            <a:r>
              <a:rPr lang="en-US"/>
              <a:t>管理資料夾：</a:t>
            </a:r>
            <a:r>
              <a:rPr lang="en-US" u="sng">
                <a:solidFill>
                  <a:schemeClr val="hlink"/>
                </a:solidFill>
                <a:hlinkClick r:id="rId10"/>
              </a:rPr>
              <a:t>https://drive.google.com/drive/folders/0B3_qgRmbvvZ1eE5xWWJDcnpzTjg</a:t>
            </a:r>
            <a:r>
              <a:rPr lang="en-US"/>
              <a:t> </a:t>
            </a:r>
          </a:p>
          <a:p>
            <a:pPr lvl="0">
              <a:spcBef>
                <a:spcPts val="0"/>
              </a:spcBef>
              <a:buNone/>
            </a:pPr>
            <a:r>
              <a:rPr lang="en-US" u="sng">
                <a:solidFill>
                  <a:schemeClr val="hlink"/>
                </a:solidFill>
                <a:hlinkClick r:id="rId11"/>
              </a:rPr>
              <a:t>105學年度校史資料典藏研習班實施計畫.pdf</a:t>
            </a:r>
            <a:r>
              <a:rPr lang="en-US"/>
              <a:t> </a:t>
            </a:r>
            <a:r>
              <a:rPr lang="en-US"/>
              <a:t>http://www.zlsh.tp.edu.tw/ezfiles/0/1000/attach/60/pta_8305_3659153_92346.pdf</a:t>
            </a:r>
          </a:p>
        </p:txBody>
      </p:sp>
      <p:sp>
        <p:nvSpPr>
          <p:cNvPr id="409" name="Shape 4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97" name="Shape 49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已經開放原始碼</a:t>
            </a:r>
          </a:p>
        </p:txBody>
      </p:sp>
      <p:sp>
        <p:nvSpPr>
          <p:cNvPr id="506" name="Shape 50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16" name="Shape 51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24" name="Shape 5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25" name="Shape 52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US"/>
              <a:t>以企業等級的JSP網頁技術和PostgreSQL資料庫建構數位典藏系統</a:t>
            </a:r>
          </a:p>
          <a:p>
            <a:pPr indent="-228600" lvl="0" marL="457200">
              <a:spcBef>
                <a:spcPts val="0"/>
              </a:spcBef>
              <a:buChar char="●"/>
            </a:pPr>
            <a:r>
              <a:rPr lang="en-US"/>
              <a:t>內容資料層級架構：以社群、子社群、類別、數位物件、檔案集、檔案等標準方式建構數位典藏系統</a:t>
            </a:r>
          </a:p>
          <a:p>
            <a:pPr indent="-228600" lvl="0" marL="457200">
              <a:spcBef>
                <a:spcPts val="0"/>
              </a:spcBef>
              <a:buChar char="●"/>
            </a:pPr>
            <a:r>
              <a:rPr lang="en-US"/>
              <a:t>後設資料：</a:t>
            </a:r>
          </a:p>
          <a:p>
            <a:pPr indent="-228600" lvl="1" marL="914400">
              <a:spcBef>
                <a:spcPts val="0"/>
              </a:spcBef>
              <a:buChar char="○"/>
            </a:pPr>
            <a:r>
              <a:rPr lang="en-US"/>
              <a:t>描述性後設資料：以都柏林核心集描述數位物件</a:t>
            </a:r>
          </a:p>
          <a:p>
            <a:pPr indent="-228600" lvl="1" marL="914400">
              <a:spcBef>
                <a:spcPts val="0"/>
              </a:spcBef>
              <a:buChar char="○"/>
            </a:pPr>
            <a:r>
              <a:rPr lang="en-US"/>
              <a:t>管理性後設資料：記錄保存資訊、來源與授權政策</a:t>
            </a:r>
          </a:p>
          <a:p>
            <a:pPr indent="-228600" lvl="1" marL="914400">
              <a:spcBef>
                <a:spcPts val="0"/>
              </a:spcBef>
              <a:buChar char="○"/>
            </a:pPr>
            <a:r>
              <a:rPr lang="en-US"/>
              <a:t>結構性後設資料：設定數位物件呈現方式</a:t>
            </a:r>
          </a:p>
          <a:p>
            <a:pPr indent="-228600" lvl="0" marL="457200">
              <a:spcBef>
                <a:spcPts val="0"/>
              </a:spcBef>
              <a:buChar char="●"/>
            </a:pPr>
            <a:r>
              <a:rPr lang="en-US"/>
              <a:t>資料典藏處理與工作流程：支援數位物件遞交審查機制</a:t>
            </a:r>
          </a:p>
          <a:p>
            <a:pPr indent="-228600" lvl="0" marL="457200">
              <a:spcBef>
                <a:spcPts val="0"/>
              </a:spcBef>
              <a:buChar char="●"/>
            </a:pPr>
            <a:r>
              <a:rPr lang="en-US"/>
              <a:t>支援後設資料欄位檢索與數位物件內文的全文檢索：整合Lucene引擎為核心，支援斷詞、欄位檢索、移除停用字與詞幹處理</a:t>
            </a:r>
          </a:p>
          <a:p>
            <a:pPr indent="-228600" lvl="0" marL="457200">
              <a:spcBef>
                <a:spcPts val="0"/>
              </a:spcBef>
              <a:buChar char="●"/>
            </a:pPr>
            <a:r>
              <a:rPr lang="en-US"/>
              <a:t>支援CNRI控制碼系統 (CNRI Handle System)與檔案永久辨識碼</a:t>
            </a:r>
          </a:p>
          <a:p>
            <a:pPr indent="-228600" lvl="0" marL="457200">
              <a:spcBef>
                <a:spcPts val="0"/>
              </a:spcBef>
              <a:buChar char="●"/>
            </a:pPr>
            <a:r>
              <a:rPr lang="en-US"/>
              <a:t>匯入與匯出功能：支援METS標準與後設資料對照轉換(Crosswalk)</a:t>
            </a:r>
          </a:p>
          <a:p>
            <a:pPr indent="-228600" lvl="0" marL="457200">
              <a:spcBef>
                <a:spcPts val="0"/>
              </a:spcBef>
              <a:buChar char="●"/>
            </a:pPr>
            <a:r>
              <a:rPr lang="en-US"/>
              <a:t>資料互通性標準：</a:t>
            </a:r>
          </a:p>
          <a:p>
            <a:pPr indent="-228600" lvl="1" marL="914400">
              <a:spcBef>
                <a:spcPts val="0"/>
              </a:spcBef>
              <a:buChar char="○"/>
            </a:pPr>
            <a:r>
              <a:rPr lang="en-US"/>
              <a:t>OAI-PMH：能夠提供後設資料給聯合目錄索引</a:t>
            </a:r>
          </a:p>
          <a:p>
            <a:pPr indent="-228600" lvl="1" marL="914400" rtl="0">
              <a:spcBef>
                <a:spcPts val="0"/>
              </a:spcBef>
              <a:buChar char="○"/>
            </a:pPr>
            <a:r>
              <a:rPr lang="en-US"/>
              <a:t>OpenURL：能夠透過SFX伺服器跟圖書館資料庫整合</a:t>
            </a:r>
          </a:p>
          <a:p>
            <a:pPr indent="-228600" lvl="0" marL="457200" rtl="0">
              <a:spcBef>
                <a:spcPts val="0"/>
              </a:spcBef>
              <a:buChar char="●"/>
            </a:pPr>
            <a:r>
              <a:rPr lang="en-US"/>
              <a:t>統計功能：統計瀏覽次數、最常被瀏覽的數位物件、搜尋關鍵字</a:t>
            </a:r>
          </a:p>
          <a:p>
            <a:pPr indent="-228600" lvl="0" marL="457200">
              <a:spcBef>
                <a:spcPts val="0"/>
              </a:spcBef>
              <a:buChar char="●"/>
            </a:pPr>
            <a:r>
              <a:rPr lang="en-US"/>
              <a:t>身份認證與權限控管：以帳戶和群組來控制數位物件的存取</a:t>
            </a:r>
          </a:p>
          <a:p>
            <a:pPr lvl="0">
              <a:spcBef>
                <a:spcPts val="0"/>
              </a:spcBef>
              <a:buNone/>
            </a:pPr>
            <a:r>
              <a:t/>
            </a:r>
            <a:endParaRPr/>
          </a:p>
        </p:txBody>
      </p:sp>
      <p:sp>
        <p:nvSpPr>
          <p:cNvPr id="534" name="Shape 53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41" name="Shape 5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49" name="Shape 54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4" name="Shape 5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15" name="Shape 6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u="sng">
                <a:solidFill>
                  <a:schemeClr val="hlink"/>
                </a:solidFill>
                <a:hlinkClick r:id="rId2"/>
              </a:rPr>
              <a:t>http://blog.pulipuli.info/p/about_38.html</a:t>
            </a:r>
            <a:r>
              <a:rPr lang="en-US"/>
              <a:t> </a:t>
            </a:r>
          </a:p>
          <a:p>
            <a:pPr lvl="0">
              <a:spcBef>
                <a:spcPts val="0"/>
              </a:spcBef>
              <a:buNone/>
            </a:pPr>
            <a:r>
              <a:rPr lang="en-US"/>
              <a:t>學歷</a:t>
            </a:r>
          </a:p>
          <a:p>
            <a:pPr lvl="0">
              <a:spcBef>
                <a:spcPts val="0"/>
              </a:spcBef>
              <a:buNone/>
            </a:pPr>
            <a:r>
              <a:rPr lang="en-US"/>
              <a:t>參與計畫</a:t>
            </a:r>
          </a:p>
          <a:p>
            <a:pPr lvl="0">
              <a:spcBef>
                <a:spcPts val="0"/>
              </a:spcBef>
              <a:buNone/>
            </a:pPr>
            <a:r>
              <a:rPr lang="en-US"/>
              <a:t>著作</a:t>
            </a:r>
          </a:p>
          <a:p>
            <a:pPr lvl="0">
              <a:spcBef>
                <a:spcPts val="0"/>
              </a:spcBef>
              <a:buNone/>
            </a:pPr>
            <a:r>
              <a:rPr lang="en-US"/>
              <a:t>教學經驗 </a:t>
            </a:r>
          </a:p>
          <a:p>
            <a:pPr lvl="0">
              <a:spcBef>
                <a:spcPts val="0"/>
              </a:spcBef>
              <a:buNone/>
            </a:pPr>
            <a:r>
              <a:rPr lang="en-US" u="sng">
                <a:solidFill>
                  <a:schemeClr val="hlink"/>
                </a:solidFill>
                <a:hlinkClick r:id="rId3"/>
              </a:rPr>
              <a:t>http://blog.pulipuli.info/2011/06/2011.html</a:t>
            </a:r>
            <a:r>
              <a:rPr lang="en-US"/>
              <a:t> </a:t>
            </a:r>
          </a:p>
          <a:p>
            <a:pPr lvl="0">
              <a:spcBef>
                <a:spcPts val="0"/>
              </a:spcBef>
              <a:buNone/>
            </a:pPr>
            <a:r>
              <a:t/>
            </a:r>
            <a:endParaRPr/>
          </a:p>
        </p:txBody>
      </p:sp>
      <p:sp>
        <p:nvSpPr>
          <p:cNvPr id="419" name="Shape 41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22" name="Shape 6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41" name="Shape 6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54" name="Shape 6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99" name="Shape 6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08" name="Shape 7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21" name="Shape 7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33" name="Shape 73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34" name="Shape 734"/>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4" name="Shape 764"/>
        <p:cNvGrpSpPr/>
        <p:nvPr/>
      </p:nvGrpSpPr>
      <p:grpSpPr>
        <a:xfrm>
          <a:off x="0" y="0"/>
          <a:ext cx="0" cy="0"/>
          <a:chOff x="0" y="0"/>
          <a:chExt cx="0" cy="0"/>
        </a:xfrm>
      </p:grpSpPr>
      <p:sp>
        <p:nvSpPr>
          <p:cNvPr id="765" name="Shape 7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66" name="Shape 7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774" name="Shape 77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27" name="Shape 4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 name="Shape 780"/>
        <p:cNvGrpSpPr/>
        <p:nvPr/>
      </p:nvGrpSpPr>
      <p:grpSpPr>
        <a:xfrm>
          <a:off x="0" y="0"/>
          <a:ext cx="0" cy="0"/>
          <a:chOff x="0" y="0"/>
          <a:chExt cx="0" cy="0"/>
        </a:xfrm>
      </p:grpSpPr>
      <p:sp>
        <p:nvSpPr>
          <p:cNvPr id="781" name="Shape 7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82" name="Shape 7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798" name="Shape 7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 name="Shape 812"/>
        <p:cNvGrpSpPr/>
        <p:nvPr/>
      </p:nvGrpSpPr>
      <p:grpSpPr>
        <a:xfrm>
          <a:off x="0" y="0"/>
          <a:ext cx="0" cy="0"/>
          <a:chOff x="0" y="0"/>
          <a:chExt cx="0" cy="0"/>
        </a:xfrm>
      </p:grpSpPr>
      <p:sp>
        <p:nvSpPr>
          <p:cNvPr id="813" name="Shape 8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14" name="Shape 8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21" name="Shape 8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822" name="Shape 8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33" name="Shape 8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834" name="Shape 83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45" name="Shape 8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3" name="Shape 853"/>
        <p:cNvGrpSpPr/>
        <p:nvPr/>
      </p:nvGrpSpPr>
      <p:grpSpPr>
        <a:xfrm>
          <a:off x="0" y="0"/>
          <a:ext cx="0" cy="0"/>
          <a:chOff x="0" y="0"/>
          <a:chExt cx="0" cy="0"/>
        </a:xfrm>
      </p:grpSpPr>
      <p:sp>
        <p:nvSpPr>
          <p:cNvPr id="854" name="Shape 8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55" name="Shape 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74" name="Shape 8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95" name="Shape 8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14" name="Shape 9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35" name="Shape 4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 name="Shape 929"/>
        <p:cNvGrpSpPr/>
        <p:nvPr/>
      </p:nvGrpSpPr>
      <p:grpSpPr>
        <a:xfrm>
          <a:off x="0" y="0"/>
          <a:ext cx="0" cy="0"/>
          <a:chOff x="0" y="0"/>
          <a:chExt cx="0" cy="0"/>
        </a:xfrm>
      </p:grpSpPr>
      <p:sp>
        <p:nvSpPr>
          <p:cNvPr id="930" name="Shape 9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31" name="Shape 9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3" name="Shape 963"/>
        <p:cNvGrpSpPr/>
        <p:nvPr/>
      </p:nvGrpSpPr>
      <p:grpSpPr>
        <a:xfrm>
          <a:off x="0" y="0"/>
          <a:ext cx="0" cy="0"/>
          <a:chOff x="0" y="0"/>
          <a:chExt cx="0" cy="0"/>
        </a:xfrm>
      </p:grpSpPr>
      <p:sp>
        <p:nvSpPr>
          <p:cNvPr id="964" name="Shape 9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65" name="Shape 9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AutoNum type="arabicPeriod"/>
            </a:pPr>
            <a:r>
              <a:rPr lang="en-US"/>
              <a:t>設定遞交作業</a:t>
            </a:r>
          </a:p>
          <a:p>
            <a:pPr indent="-228600" lvl="0" marL="457200" rtl="0">
              <a:spcBef>
                <a:spcPts val="0"/>
              </a:spcBef>
              <a:buAutoNum type="arabicPeriod"/>
            </a:pPr>
            <a:r>
              <a:rPr lang="en-US"/>
              <a:t>上傳檔案</a:t>
            </a:r>
          </a:p>
          <a:p>
            <a:pPr indent="-228600" lvl="0" marL="457200" rtl="0">
              <a:spcBef>
                <a:spcPts val="0"/>
              </a:spcBef>
              <a:buAutoNum type="arabicPeriod"/>
            </a:pPr>
            <a:r>
              <a:rPr lang="en-US"/>
              <a:t>描述後設資料</a:t>
            </a:r>
          </a:p>
          <a:p>
            <a:pPr indent="-228600" lvl="0" marL="457200" rtl="0">
              <a:spcBef>
                <a:spcPts val="0"/>
              </a:spcBef>
              <a:buAutoNum type="arabicPeriod"/>
            </a:pPr>
            <a:r>
              <a:rPr lang="en-US"/>
              <a:t>查核遞交作業</a:t>
            </a:r>
          </a:p>
          <a:p>
            <a:pPr indent="-228600" lvl="0" marL="457200" rtl="0">
              <a:spcBef>
                <a:spcPts val="0"/>
              </a:spcBef>
              <a:buAutoNum type="arabicPeriod"/>
            </a:pPr>
            <a:r>
              <a:rPr lang="en-US"/>
              <a:t>確認授權條款</a:t>
            </a:r>
          </a:p>
          <a:p>
            <a:pPr indent="-228600" lvl="0" marL="457200">
              <a:spcBef>
                <a:spcPts val="0"/>
              </a:spcBef>
              <a:buAutoNum type="arabicPeriod"/>
            </a:pPr>
            <a:r>
              <a:rPr lang="en-US"/>
              <a:t>完成</a:t>
            </a:r>
          </a:p>
        </p:txBody>
      </p:sp>
      <p:sp>
        <p:nvSpPr>
          <p:cNvPr id="973" name="Shape 97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81" name="Shape 9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989" name="Shape 9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05" name="Shape 10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2" name="Shape 1022"/>
        <p:cNvGrpSpPr/>
        <p:nvPr/>
      </p:nvGrpSpPr>
      <p:grpSpPr>
        <a:xfrm>
          <a:off x="0" y="0"/>
          <a:ext cx="0" cy="0"/>
          <a:chOff x="0" y="0"/>
          <a:chExt cx="0" cy="0"/>
        </a:xfrm>
      </p:grpSpPr>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 name="Shape 1038"/>
        <p:cNvGrpSpPr/>
        <p:nvPr/>
      </p:nvGrpSpPr>
      <p:grpSpPr>
        <a:xfrm>
          <a:off x="0" y="0"/>
          <a:ext cx="0" cy="0"/>
          <a:chOff x="0" y="0"/>
          <a:chExt cx="0" cy="0"/>
        </a:xfrm>
      </p:grpSpPr>
      <p:sp>
        <p:nvSpPr>
          <p:cNvPr id="1039" name="Shape 10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40" name="Shape 10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8" name="Shape 1048"/>
        <p:cNvGrpSpPr/>
        <p:nvPr/>
      </p:nvGrpSpPr>
      <p:grpSpPr>
        <a:xfrm>
          <a:off x="0" y="0"/>
          <a:ext cx="0" cy="0"/>
          <a:chOff x="0" y="0"/>
          <a:chExt cx="0" cy="0"/>
        </a:xfrm>
      </p:grpSpPr>
      <p:sp>
        <p:nvSpPr>
          <p:cNvPr id="1049" name="Shape 10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50" name="Shape 10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51" name="Shape 105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58" name="Shape 10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數位典藏即是為</a:t>
            </a:r>
          </a:p>
          <a:p>
            <a:pPr lvl="0">
              <a:spcBef>
                <a:spcPts val="0"/>
              </a:spcBef>
              <a:buNone/>
            </a:pPr>
            <a:r>
              <a:rPr lang="en-US"/>
              <a:t>全方位方案</a:t>
            </a:r>
          </a:p>
          <a:p>
            <a:pPr lvl="0">
              <a:spcBef>
                <a:spcPts val="0"/>
              </a:spcBef>
              <a:buNone/>
            </a:pPr>
            <a:r>
              <a:rPr lang="en-US"/>
              <a:t>利用</a:t>
            </a:r>
          </a:p>
          <a:p>
            <a:pPr lvl="0">
              <a:spcBef>
                <a:spcPts val="0"/>
              </a:spcBef>
              <a:buNone/>
            </a:pPr>
            <a:r>
              <a:rPr lang="en-US"/>
              <a:t>、Web 2.0的時代來臨</a:t>
            </a:r>
          </a:p>
          <a:p>
            <a:pPr lvl="0">
              <a:spcBef>
                <a:spcPts val="0"/>
              </a:spcBef>
              <a:buNone/>
            </a:pPr>
            <a:r>
              <a:rPr lang="en-US"/>
              <a:t>人文學者，蒐集大量資料</a:t>
            </a:r>
          </a:p>
          <a:p>
            <a:pPr lvl="0">
              <a:spcBef>
                <a:spcPts val="0"/>
              </a:spcBef>
              <a:buNone/>
            </a:pPr>
            <a:r>
              <a:rPr lang="en-US"/>
              <a:t>網際網路容易存取，不用再跑到館內了</a:t>
            </a:r>
          </a:p>
          <a:p>
            <a:pPr lvl="0">
              <a:spcBef>
                <a:spcPts val="0"/>
              </a:spcBef>
              <a:buNone/>
            </a:pPr>
            <a:r>
              <a:t/>
            </a:r>
            <a:endParaRPr/>
          </a:p>
          <a:p>
            <a:pPr lvl="0">
              <a:spcBef>
                <a:spcPts val="0"/>
              </a:spcBef>
              <a:buNone/>
            </a:pPr>
            <a:r>
              <a:t/>
            </a:r>
            <a:endParaRPr/>
          </a:p>
        </p:txBody>
      </p:sp>
      <p:sp>
        <p:nvSpPr>
          <p:cNvPr id="443" name="Shape 4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DC 具有 15 項資料元素作為描述資料的最小核心，包含標題（Title）、著作者（Creator）、格式（Format）、描述（Description）、出版者（Publisher）、貢獻者（Contributor）、日期（Date）、資料類型（Resource Type）、主題∕關鍵字（Subject and Keywords）、資料識別（Resource Identifier）、來 源（Source）、語 言（Language）、關 連（Relation）、範 圍 （Coverage）及授權管理（Rights Management）等</a:t>
            </a:r>
          </a:p>
        </p:txBody>
      </p:sp>
      <p:sp>
        <p:nvSpPr>
          <p:cNvPr id="1070" name="Shape 107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78" name="Shape 10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4" name="Shape 1084"/>
        <p:cNvGrpSpPr/>
        <p:nvPr/>
      </p:nvGrpSpPr>
      <p:grpSpPr>
        <a:xfrm>
          <a:off x="0" y="0"/>
          <a:ext cx="0" cy="0"/>
          <a:chOff x="0" y="0"/>
          <a:chExt cx="0" cy="0"/>
        </a:xfrm>
      </p:grpSpPr>
      <p:sp>
        <p:nvSpPr>
          <p:cNvPr id="1085" name="Shape 10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86" name="Shape 10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 name="Shape 1096"/>
        <p:cNvGrpSpPr/>
        <p:nvPr/>
      </p:nvGrpSpPr>
      <p:grpSpPr>
        <a:xfrm>
          <a:off x="0" y="0"/>
          <a:ext cx="0" cy="0"/>
          <a:chOff x="0" y="0"/>
          <a:chExt cx="0" cy="0"/>
        </a:xfrm>
      </p:grpSpPr>
      <p:sp>
        <p:nvSpPr>
          <p:cNvPr id="1097" name="Shape 10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098" name="Shape 10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 name="Shape 1108"/>
        <p:cNvGrpSpPr/>
        <p:nvPr/>
      </p:nvGrpSpPr>
      <p:grpSpPr>
        <a:xfrm>
          <a:off x="0" y="0"/>
          <a:ext cx="0" cy="0"/>
          <a:chOff x="0" y="0"/>
          <a:chExt cx="0" cy="0"/>
        </a:xfrm>
      </p:grpSpPr>
      <p:sp>
        <p:nvSpPr>
          <p:cNvPr id="1109" name="Shape 1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10" name="Shape 11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後設資料欄位</a:t>
            </a:r>
          </a:p>
          <a:p>
            <a:pPr lvl="0">
              <a:spcBef>
                <a:spcPts val="0"/>
              </a:spcBef>
              <a:buNone/>
            </a:pPr>
            <a:r>
              <a:rPr lang="en-US"/>
              <a:t>必須填寫</a:t>
            </a:r>
          </a:p>
          <a:p>
            <a:pPr lvl="0">
              <a:spcBef>
                <a:spcPts val="0"/>
              </a:spcBef>
              <a:buNone/>
            </a:pPr>
            <a:r>
              <a:rPr lang="en-US"/>
              <a:t>輸入形態</a:t>
            </a:r>
          </a:p>
          <a:p>
            <a:pPr lvl="0">
              <a:spcBef>
                <a:spcPts val="0"/>
              </a:spcBef>
              <a:buNone/>
            </a:pPr>
            <a:r>
              <a:rPr lang="en-US"/>
              <a:t>允許</a:t>
            </a: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0" name="Shape 1160"/>
        <p:cNvGrpSpPr/>
        <p:nvPr/>
      </p:nvGrpSpPr>
      <p:grpSpPr>
        <a:xfrm>
          <a:off x="0" y="0"/>
          <a:ext cx="0" cy="0"/>
          <a:chOff x="0" y="0"/>
          <a:chExt cx="0" cy="0"/>
        </a:xfrm>
      </p:grpSpPr>
      <p:sp>
        <p:nvSpPr>
          <p:cNvPr id="1161" name="Shape 11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62" name="Shape 11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9" name="Shape 1169"/>
        <p:cNvGrpSpPr/>
        <p:nvPr/>
      </p:nvGrpSpPr>
      <p:grpSpPr>
        <a:xfrm>
          <a:off x="0" y="0"/>
          <a:ext cx="0" cy="0"/>
          <a:chOff x="0" y="0"/>
          <a:chExt cx="0" cy="0"/>
        </a:xfrm>
      </p:grpSpPr>
      <p:sp>
        <p:nvSpPr>
          <p:cNvPr id="1170" name="Shape 11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71" name="Shape 11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6" name="Shape 1176"/>
        <p:cNvGrpSpPr/>
        <p:nvPr/>
      </p:nvGrpSpPr>
      <p:grpSpPr>
        <a:xfrm>
          <a:off x="0" y="0"/>
          <a:ext cx="0" cy="0"/>
          <a:chOff x="0" y="0"/>
          <a:chExt cx="0" cy="0"/>
        </a:xfrm>
      </p:grpSpPr>
      <p:sp>
        <p:nvSpPr>
          <p:cNvPr id="1177" name="Shape 1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78" name="Shape 1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179" name="Shape 117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62" name="Shape 46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5" name="Shape 1185"/>
        <p:cNvGrpSpPr/>
        <p:nvPr/>
      </p:nvGrpSpPr>
      <p:grpSpPr>
        <a:xfrm>
          <a:off x="0" y="0"/>
          <a:ext cx="0" cy="0"/>
          <a:chOff x="0" y="0"/>
          <a:chExt cx="0" cy="0"/>
        </a:xfrm>
      </p:grpSpPr>
      <p:sp>
        <p:nvSpPr>
          <p:cNvPr id="1186" name="Shape 1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187" name="Shape 1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0" name="Shape 1220"/>
        <p:cNvGrpSpPr/>
        <p:nvPr/>
      </p:nvGrpSpPr>
      <p:grpSpPr>
        <a:xfrm>
          <a:off x="0" y="0"/>
          <a:ext cx="0" cy="0"/>
          <a:chOff x="0" y="0"/>
          <a:chExt cx="0" cy="0"/>
        </a:xfrm>
      </p:grpSpPr>
      <p:sp>
        <p:nvSpPr>
          <p:cNvPr id="1221" name="Shape 12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222" name="Shape 1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9" name="Shape 1239"/>
        <p:cNvGrpSpPr/>
        <p:nvPr/>
      </p:nvGrpSpPr>
      <p:grpSpPr>
        <a:xfrm>
          <a:off x="0" y="0"/>
          <a:ext cx="0" cy="0"/>
          <a:chOff x="0" y="0"/>
          <a:chExt cx="0" cy="0"/>
        </a:xfrm>
      </p:grpSpPr>
      <p:sp>
        <p:nvSpPr>
          <p:cNvPr id="1240" name="Shape 1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41" name="Shape 1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56" name="Shape 1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57" name="Shape 125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64" name="Shape 1264"/>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課程資料庫分成「優質通識課程資料庫」與「通識課程基本資料庫」</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65" name="Shape 1265"/>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0" name="Shape 1270"/>
        <p:cNvGrpSpPr/>
        <p:nvPr/>
      </p:nvGrpSpPr>
      <p:grpSpPr>
        <a:xfrm>
          <a:off x="0" y="0"/>
          <a:ext cx="0" cy="0"/>
          <a:chOff x="0" y="0"/>
          <a:chExt cx="0" cy="0"/>
        </a:xfrm>
      </p:grpSpPr>
      <p:sp>
        <p:nvSpPr>
          <p:cNvPr id="1271" name="Shape 1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72" name="Shape 127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優質課程會典藏課程的基本資料、每堂課的單元與內容，課程教材包與教材簡介</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單元與內容裡面再依資料類型不同，依單元列出講義資料、延伸閱讀、影音課程、小組討論等等</a:t>
            </a:r>
          </a:p>
        </p:txBody>
      </p:sp>
      <p:sp>
        <p:nvSpPr>
          <p:cNvPr id="1273" name="Shape 1273"/>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6" name="Shape 128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287" name="Shape 128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5" name="Shape 1295"/>
        <p:cNvGrpSpPr/>
        <p:nvPr/>
      </p:nvGrpSpPr>
      <p:grpSpPr>
        <a:xfrm>
          <a:off x="0" y="0"/>
          <a:ext cx="0" cy="0"/>
          <a:chOff x="0" y="0"/>
          <a:chExt cx="0" cy="0"/>
        </a:xfrm>
      </p:grpSpPr>
      <p:sp>
        <p:nvSpPr>
          <p:cNvPr id="1296" name="Shape 1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97" name="Shape 1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4" name="Shape 1304"/>
        <p:cNvGrpSpPr/>
        <p:nvPr/>
      </p:nvGrpSpPr>
      <p:grpSpPr>
        <a:xfrm>
          <a:off x="0" y="0"/>
          <a:ext cx="0" cy="0"/>
          <a:chOff x="0" y="0"/>
          <a:chExt cx="0" cy="0"/>
        </a:xfrm>
      </p:grpSpPr>
      <p:sp>
        <p:nvSpPr>
          <p:cNvPr id="1305" name="Shape 1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06" name="Shape 1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1" name="Shape 1311"/>
        <p:cNvGrpSpPr/>
        <p:nvPr/>
      </p:nvGrpSpPr>
      <p:grpSpPr>
        <a:xfrm>
          <a:off x="0" y="0"/>
          <a:ext cx="0" cy="0"/>
          <a:chOff x="0" y="0"/>
          <a:chExt cx="0" cy="0"/>
        </a:xfrm>
      </p:grpSpPr>
      <p:sp>
        <p:nvSpPr>
          <p:cNvPr id="1312" name="Shape 13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313" name="Shape 13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8" name="Shape 1318"/>
        <p:cNvGrpSpPr/>
        <p:nvPr/>
      </p:nvGrpSpPr>
      <p:grpSpPr>
        <a:xfrm>
          <a:off x="0" y="0"/>
          <a:ext cx="0" cy="0"/>
          <a:chOff x="0" y="0"/>
          <a:chExt cx="0" cy="0"/>
        </a:xfrm>
      </p:grpSpPr>
      <p:sp>
        <p:nvSpPr>
          <p:cNvPr id="1319" name="Shape 1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20" name="Shape 1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21" name="Shape 13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7" name="Shape 1327"/>
        <p:cNvGrpSpPr/>
        <p:nvPr/>
      </p:nvGrpSpPr>
      <p:grpSpPr>
        <a:xfrm>
          <a:off x="0" y="0"/>
          <a:ext cx="0" cy="0"/>
          <a:chOff x="0" y="0"/>
          <a:chExt cx="0" cy="0"/>
        </a:xfrm>
      </p:grpSpPr>
      <p:sp>
        <p:nvSpPr>
          <p:cNvPr id="1328" name="Shape 1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29" name="Shape 1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330" name="Shape 133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6" name="Shape 1336"/>
        <p:cNvGrpSpPr/>
        <p:nvPr/>
      </p:nvGrpSpPr>
      <p:grpSpPr>
        <a:xfrm>
          <a:off x="0" y="0"/>
          <a:ext cx="0" cy="0"/>
          <a:chOff x="0" y="0"/>
          <a:chExt cx="0" cy="0"/>
        </a:xfrm>
      </p:grpSpPr>
      <p:sp>
        <p:nvSpPr>
          <p:cNvPr id="1337" name="Shape 1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38" name="Shape 1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39" name="Shape 133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 name="Shape 486"/>
        <p:cNvGrpSpPr/>
        <p:nvPr/>
      </p:nvGrpSpPr>
      <p:grpSpPr>
        <a:xfrm>
          <a:off x="0" y="0"/>
          <a:ext cx="0" cy="0"/>
          <a:chOff x="0" y="0"/>
          <a:chExt cx="0" cy="0"/>
        </a:xfrm>
      </p:grpSpPr>
      <p:sp>
        <p:nvSpPr>
          <p:cNvPr id="487" name="Shape 48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DSpace 可以保存各種形式的資料，包括文字、影像、影片與聲音等，並</a:t>
            </a:r>
          </a:p>
          <a:p>
            <a:pPr lvl="0">
              <a:spcBef>
                <a:spcPts val="0"/>
              </a:spcBef>
              <a:buNone/>
            </a:pPr>
            <a:r>
              <a:rPr lang="en-US"/>
              <a:t>且藉由網際網路而散布到全世界。系統本身可以為典藏資料建立索引，也可讓</a:t>
            </a:r>
          </a:p>
          <a:p>
            <a:pPr lvl="0">
              <a:spcBef>
                <a:spcPts val="0"/>
              </a:spcBef>
              <a:buNone/>
            </a:pPr>
            <a:r>
              <a:rPr lang="en-US"/>
              <a:t>使用者透過搜尋引擎找到典藏資料。它不僅僅能夠長久保存數位典藏資料，更</a:t>
            </a:r>
          </a:p>
          <a:p>
            <a:pPr lvl="0">
              <a:spcBef>
                <a:spcPts val="0"/>
              </a:spcBef>
              <a:buNone/>
            </a:pPr>
            <a:r>
              <a:rPr lang="en-US"/>
              <a:t>重要的是它提供了各種專業的方式來管理典藏品中的研究資料與出版品，並且</a:t>
            </a:r>
          </a:p>
          <a:p>
            <a:pPr lvl="0">
              <a:spcBef>
                <a:spcPts val="0"/>
              </a:spcBef>
              <a:buNone/>
            </a:pPr>
            <a:r>
              <a:rPr lang="en-US"/>
              <a:t>提高這些資料的能見度，讓使用者易於取用。圖 6-1 為 DSpace 的標誌。</a:t>
            </a:r>
          </a:p>
          <a:p>
            <a:pPr lvl="0">
              <a:spcBef>
                <a:spcPts val="0"/>
              </a:spcBef>
              <a:buNone/>
            </a:pPr>
            <a:r>
              <a:t/>
            </a:r>
            <a:endParaRPr/>
          </a:p>
          <a:p>
            <a:pPr lvl="0">
              <a:spcBef>
                <a:spcPts val="0"/>
              </a:spcBef>
              <a:buNone/>
            </a:pPr>
            <a:r>
              <a:rPr lang="en-US"/>
              <a:t>圖 6-1：DSpace 標誌</a:t>
            </a:r>
          </a:p>
          <a:p>
            <a:pPr lvl="0">
              <a:spcBef>
                <a:spcPts val="0"/>
              </a:spcBef>
              <a:buNone/>
            </a:pPr>
            <a:r>
              <a:rPr lang="en-US"/>
              <a:t>（資料來源：DSpace.org，http://www.dspace.org/）</a:t>
            </a:r>
          </a:p>
          <a:p>
            <a:pPr lvl="0">
              <a:spcBef>
                <a:spcPts val="0"/>
              </a:spcBef>
              <a:buNone/>
            </a:pPr>
            <a:r>
              <a:t/>
            </a:r>
            <a:endParaRPr/>
          </a:p>
          <a:p>
            <a:pPr lvl="0">
              <a:spcBef>
                <a:spcPts val="0"/>
              </a:spcBef>
              <a:buNone/>
            </a:pPr>
            <a:r>
              <a:t/>
            </a:r>
            <a:endParaRPr/>
          </a:p>
        </p:txBody>
      </p:sp>
      <p:sp>
        <p:nvSpPr>
          <p:cNvPr id="488" name="Shape 4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 Id="rId3" Type="http://schemas.openxmlformats.org/officeDocument/2006/relationships/image" Target="../media/image09.png"/><Relationship Id="rId4" Type="http://schemas.openxmlformats.org/officeDocument/2006/relationships/image" Target="../media/image02.png"/><Relationship Id="rId5" Type="http://schemas.openxmlformats.org/officeDocument/2006/relationships/image" Target="../media/image0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 Id="rId3" Type="http://schemas.openxmlformats.org/officeDocument/2006/relationships/image" Target="../media/image08.png"/><Relationship Id="rId4" Type="http://schemas.openxmlformats.org/officeDocument/2006/relationships/image" Target="../media/image07.png"/><Relationship Id="rId5" Type="http://schemas.openxmlformats.org/officeDocument/2006/relationships/image" Target="../media/image0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 Id="rId3" Type="http://schemas.openxmlformats.org/officeDocument/2006/relationships/image" Target="../media/image0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標題投影片">
    <p:spTree>
      <p:nvGrpSpPr>
        <p:cNvPr id="24" name="Shape 24"/>
        <p:cNvGrpSpPr/>
        <p:nvPr/>
      </p:nvGrpSpPr>
      <p:grpSpPr>
        <a:xfrm>
          <a:off x="0" y="0"/>
          <a:ext cx="0" cy="0"/>
          <a:chOff x="0" y="0"/>
          <a:chExt cx="0" cy="0"/>
        </a:xfrm>
      </p:grpSpPr>
      <p:sp>
        <p:nvSpPr>
          <p:cNvPr id="25" name="Shape 25"/>
          <p:cNvSpPr/>
          <p:nvPr/>
        </p:nvSpPr>
        <p:spPr>
          <a:xfrm>
            <a:off x="8004175" y="0"/>
            <a:ext cx="1139825" cy="6858000"/>
          </a:xfrm>
          <a:prstGeom prst="rect">
            <a:avLst/>
          </a:prstGeom>
          <a:solidFill>
            <a:schemeClr val="lt2">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6" name="Shape 26"/>
          <p:cNvSpPr/>
          <p:nvPr/>
        </p:nvSpPr>
        <p:spPr>
          <a:xfrm>
            <a:off x="0" y="4638675"/>
            <a:ext cx="9144000" cy="2219325"/>
          </a:xfrm>
          <a:prstGeom prst="rect">
            <a:avLst/>
          </a:prstGeom>
          <a:solidFill>
            <a:schemeClr val="folHlink">
              <a:alpha val="3098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7" name="Shape 27"/>
          <p:cNvSpPr/>
          <p:nvPr/>
        </p:nvSpPr>
        <p:spPr>
          <a:xfrm>
            <a:off x="0" y="2149475"/>
            <a:ext cx="9144000" cy="2498724"/>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8" name="Shape 28"/>
          <p:cNvSpPr/>
          <p:nvPr/>
        </p:nvSpPr>
        <p:spPr>
          <a:xfrm>
            <a:off x="-9525" y="2138363"/>
            <a:ext cx="8015288" cy="2271711"/>
          </a:xfrm>
          <a:custGeom>
            <a:pathLst>
              <a:path extrusionOk="0" h="120000" w="120000">
                <a:moveTo>
                  <a:pt x="0" y="0"/>
                </a:moveTo>
                <a:lnTo>
                  <a:pt x="120000" y="163"/>
                </a:lnTo>
                <a:lnTo>
                  <a:pt x="119976" y="118939"/>
                </a:lnTo>
                <a:lnTo>
                  <a:pt x="0" y="120000"/>
                </a:lnTo>
                <a:lnTo>
                  <a:pt x="0" y="0"/>
                </a:lnTo>
                <a:close/>
              </a:path>
            </a:pathLst>
          </a:custGeom>
          <a:solidFill>
            <a:schemeClr val="folHlink">
              <a:alpha val="72941"/>
            </a:schemeClr>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9" name="Shape 29"/>
          <p:cNvSpPr/>
          <p:nvPr/>
        </p:nvSpPr>
        <p:spPr>
          <a:xfrm>
            <a:off x="7696200" y="594360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0" name="Shape 30"/>
          <p:cNvSpPr/>
          <p:nvPr/>
        </p:nvSpPr>
        <p:spPr>
          <a:xfrm>
            <a:off x="8229600" y="563880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1" name="Shape 31"/>
          <p:cNvSpPr/>
          <p:nvPr/>
        </p:nvSpPr>
        <p:spPr>
          <a:xfrm>
            <a:off x="8220075" y="6229350"/>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2" name="Shape 32"/>
          <p:cNvSpPr txBox="1"/>
          <p:nvPr>
            <p:ph type="ctrTitle"/>
          </p:nvPr>
        </p:nvSpPr>
        <p:spPr>
          <a:xfrm>
            <a:off x="3491880" y="2204864"/>
            <a:ext cx="4473352" cy="2164953"/>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1"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3" name="Shape 33"/>
          <p:cNvSpPr txBox="1"/>
          <p:nvPr>
            <p:ph idx="1" type="subTitle"/>
          </p:nvPr>
        </p:nvSpPr>
        <p:spPr>
          <a:xfrm>
            <a:off x="3505200" y="4725144"/>
            <a:ext cx="4343400" cy="685799"/>
          </a:xfrm>
          <a:prstGeom prst="rect">
            <a:avLst/>
          </a:prstGeom>
          <a:noFill/>
          <a:ln>
            <a:noFill/>
          </a:ln>
        </p:spPr>
        <p:txBody>
          <a:bodyPr anchorCtr="0" anchor="t" bIns="91425" lIns="91425" rIns="91425" tIns="91425"/>
          <a:lstStyle>
            <a:lvl1pPr indent="0" lvl="0" marL="0" marR="0" rtl="0" algn="r">
              <a:spcBef>
                <a:spcPts val="320"/>
              </a:spcBef>
              <a:spcAft>
                <a:spcPts val="0"/>
              </a:spcAft>
              <a:buClr>
                <a:schemeClr val="hlink"/>
              </a:buClr>
              <a:buFont typeface="Noto Sans Symbols"/>
              <a:buNone/>
              <a:defRPr b="1" i="0" sz="16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 name="Shape 34"/>
          <p:cNvSpPr txBox="1"/>
          <p:nvPr>
            <p:ph idx="10" type="dt"/>
          </p:nvPr>
        </p:nvSpPr>
        <p:spPr>
          <a:xfrm>
            <a:off x="3352800" y="6553200"/>
            <a:ext cx="2133599" cy="152399"/>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2"/>
                </a:solidFill>
                <a:latin typeface="Verdana"/>
                <a:ea typeface="Verdana"/>
                <a:cs typeface="Verdana"/>
                <a:sym typeface="Verdana"/>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5" name="Shape 35"/>
          <p:cNvSpPr txBox="1"/>
          <p:nvPr>
            <p:ph idx="11" type="ftr"/>
          </p:nvPr>
        </p:nvSpPr>
        <p:spPr>
          <a:xfrm>
            <a:off x="304800" y="6477000"/>
            <a:ext cx="2590800" cy="228600"/>
          </a:xfrm>
          <a:prstGeom prst="rect">
            <a:avLst/>
          </a:prstGeom>
          <a:noFill/>
          <a:ln>
            <a:noFill/>
          </a:ln>
        </p:spPr>
        <p:txBody>
          <a:bodyPr anchorCtr="0" anchor="t" bIns="91425" lIns="91425" rIns="91425" tIns="91425"/>
          <a:lstStyle>
            <a:lvl1pPr indent="0" lvl="0" marL="0" marR="0" rtl="0" algn="ctr">
              <a:spcBef>
                <a:spcPts val="0"/>
              </a:spcBef>
              <a:buNone/>
              <a:defRPr sz="1200">
                <a:solidFill>
                  <a:schemeClr val="dk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36" name="Shape 36"/>
          <p:cNvGrpSpPr/>
          <p:nvPr/>
        </p:nvGrpSpPr>
        <p:grpSpPr>
          <a:xfrm>
            <a:off x="190500" y="2324100"/>
            <a:ext cx="3276600" cy="3314700"/>
            <a:chOff x="120" y="1464"/>
            <a:chExt cx="2064" cy="2088"/>
          </a:xfrm>
        </p:grpSpPr>
        <p:sp>
          <p:nvSpPr>
            <p:cNvPr descr="gdd01" id="37" name="Shape 37"/>
            <p:cNvSpPr/>
            <p:nvPr/>
          </p:nvSpPr>
          <p:spPr>
            <a:xfrm>
              <a:off x="120" y="1992"/>
              <a:ext cx="1104" cy="1007"/>
            </a:xfrm>
            <a:prstGeom prst="hexagon">
              <a:avLst>
                <a:gd fmla="val 27381" name="adj"/>
                <a:gd fmla="val 115470" name="vf"/>
              </a:avLst>
            </a:prstGeom>
            <a:blipFill rotWithShape="1">
              <a:blip r:embed="rId2">
                <a:alphaModFix/>
              </a:blip>
              <a:stretch>
                <a:fillRect b="0" l="0" r="-18998" t="0"/>
              </a:stretch>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4" id="38" name="Shape 38"/>
            <p:cNvSpPr/>
            <p:nvPr/>
          </p:nvSpPr>
          <p:spPr>
            <a:xfrm>
              <a:off x="1031" y="1464"/>
              <a:ext cx="1152" cy="1007"/>
            </a:xfrm>
            <a:prstGeom prst="hexagon">
              <a:avLst>
                <a:gd fmla="val 28571" name="adj"/>
                <a:gd fmla="val 115470" name="vf"/>
              </a:avLst>
            </a:prstGeom>
            <a:blipFill rotWithShape="1">
              <a:blip r:embed="rId3">
                <a:alphaModFix/>
              </a:blip>
              <a:tile algn="ctr" flip="none" tx="0" sx="100000" ty="374650" sy="100000"/>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3" id="39" name="Shape 39"/>
            <p:cNvSpPr/>
            <p:nvPr/>
          </p:nvSpPr>
          <p:spPr>
            <a:xfrm>
              <a:off x="1007" y="2544"/>
              <a:ext cx="1152" cy="1007"/>
            </a:xfrm>
            <a:prstGeom prst="hexagon">
              <a:avLst>
                <a:gd fmla="val 28571" name="adj"/>
                <a:gd fmla="val 115470" name="vf"/>
              </a:avLst>
            </a:prstGeom>
            <a:blipFill rotWithShape="1">
              <a:blip r:embed="rId4">
                <a:alphaModFix/>
              </a:blip>
              <a:stretch>
                <a:fillRect b="0" l="-2999" r="-11998" t="0"/>
              </a:stretch>
            </a:blipFill>
            <a:ln cap="flat" cmpd="sng" w="28575">
              <a:solidFill>
                <a:schemeClr val="lt1"/>
              </a:solidFill>
              <a:prstDash val="solid"/>
              <a:miter/>
              <a:headEnd len="med" w="med" type="none"/>
              <a:tailEnd len="med" w="med" type="none"/>
            </a:ln>
            <a:effectLst>
              <a:outerShdw rotWithShape="0" algn="ctr" dir="1437749" dist="125079">
                <a:schemeClr val="lt2">
                  <a:alpha val="31764"/>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grpSp>
      <p:pic>
        <p:nvPicPr>
          <p:cNvPr descr="LIAS LOGO.png" id="40" name="Shape 40"/>
          <p:cNvPicPr preferRelativeResize="0"/>
          <p:nvPr/>
        </p:nvPicPr>
        <p:blipFill rotWithShape="1">
          <a:blip r:embed="rId5">
            <a:alphaModFix/>
          </a:blip>
          <a:srcRect b="0" l="0" r="0" t="0"/>
          <a:stretch/>
        </p:blipFill>
        <p:spPr>
          <a:xfrm>
            <a:off x="0" y="0"/>
            <a:ext cx="3419871" cy="94620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實作看看">
    <p:bg>
      <p:bgPr>
        <a:solidFill>
          <a:schemeClr val="lt1"/>
        </a:solidFill>
      </p:bgPr>
    </p:bg>
    <p:spTree>
      <p:nvGrpSpPr>
        <p:cNvPr id="131" name="Shape 131"/>
        <p:cNvGrpSpPr/>
        <p:nvPr/>
      </p:nvGrpSpPr>
      <p:grpSpPr>
        <a:xfrm>
          <a:off x="0" y="0"/>
          <a:ext cx="0" cy="0"/>
          <a:chOff x="0" y="0"/>
          <a:chExt cx="0" cy="0"/>
        </a:xfrm>
      </p:grpSpPr>
      <p:sp>
        <p:nvSpPr>
          <p:cNvPr id="132" name="Shape 132"/>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3" name="Shape 133"/>
          <p:cNvSpPr txBox="1"/>
          <p:nvPr>
            <p:ph type="title"/>
          </p:nvPr>
        </p:nvSpPr>
        <p:spPr>
          <a:xfrm>
            <a:off x="3006925" y="4943700"/>
            <a:ext cx="54879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34" name="Shape 134"/>
          <p:cNvSpPr txBox="1"/>
          <p:nvPr>
            <p:ph idx="1" type="body"/>
          </p:nvPr>
        </p:nvSpPr>
        <p:spPr>
          <a:xfrm>
            <a:off x="3006925" y="1052775"/>
            <a:ext cx="5071800" cy="29388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135" name="Shape 135"/>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36" name="Shape 136"/>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37" name="Shape 137"/>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8" name="Shape 138"/>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9" name="Shape 139"/>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140" name="Shape 140"/>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141" name="Shape 141"/>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pic>
        <p:nvPicPr>
          <p:cNvPr descr="coding-1294361.png" id="142" name="Shape 142"/>
          <p:cNvPicPr preferRelativeResize="0"/>
          <p:nvPr/>
        </p:nvPicPr>
        <p:blipFill>
          <a:blip r:embed="rId3">
            <a:alphaModFix/>
          </a:blip>
          <a:stretch>
            <a:fillRect/>
          </a:stretch>
        </p:blipFill>
        <p:spPr>
          <a:xfrm flipH="1">
            <a:off x="211950" y="4120261"/>
            <a:ext cx="2624107" cy="24929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參考資料">
    <p:bg>
      <p:bgPr>
        <a:solidFill>
          <a:schemeClr val="lt1"/>
        </a:solidFill>
      </p:bgPr>
    </p:bg>
    <p:spTree>
      <p:nvGrpSpPr>
        <p:cNvPr id="143" name="Shape 143"/>
        <p:cNvGrpSpPr/>
        <p:nvPr/>
      </p:nvGrpSpPr>
      <p:grpSpPr>
        <a:xfrm>
          <a:off x="0" y="0"/>
          <a:ext cx="0" cy="0"/>
          <a:chOff x="0" y="0"/>
          <a:chExt cx="0" cy="0"/>
        </a:xfrm>
      </p:grpSpPr>
      <p:sp>
        <p:nvSpPr>
          <p:cNvPr id="144" name="Shape 144"/>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45" name="Shape 145"/>
          <p:cNvSpPr txBox="1"/>
          <p:nvPr>
            <p:ph type="title"/>
          </p:nvPr>
        </p:nvSpPr>
        <p:spPr>
          <a:xfrm>
            <a:off x="327500" y="5583000"/>
            <a:ext cx="7254300" cy="660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46" name="Shape 146"/>
          <p:cNvSpPr txBox="1"/>
          <p:nvPr>
            <p:ph idx="1" type="body"/>
          </p:nvPr>
        </p:nvSpPr>
        <p:spPr>
          <a:xfrm>
            <a:off x="327500" y="1052775"/>
            <a:ext cx="7368600" cy="44130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147" name="Shape 147"/>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48" name="Shape 148"/>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49" name="Shape 149"/>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0" name="Shape 150"/>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1" name="Shape 151"/>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152" name="Shape 152"/>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153" name="Shape 153"/>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sp>
        <p:nvSpPr>
          <p:cNvPr id="154" name="Shape 154"/>
          <p:cNvSpPr txBox="1"/>
          <p:nvPr>
            <p:ph idx="2"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結尾">
    <p:bg>
      <p:bgPr>
        <a:solidFill>
          <a:schemeClr val="lt1"/>
        </a:solidFill>
      </p:bgPr>
    </p:bg>
    <p:spTree>
      <p:nvGrpSpPr>
        <p:cNvPr id="155" name="Shape 155"/>
        <p:cNvGrpSpPr/>
        <p:nvPr/>
      </p:nvGrpSpPr>
      <p:grpSpPr>
        <a:xfrm>
          <a:off x="0" y="0"/>
          <a:ext cx="0" cy="0"/>
          <a:chOff x="0" y="0"/>
          <a:chExt cx="0" cy="0"/>
        </a:xfrm>
      </p:grpSpPr>
      <p:sp>
        <p:nvSpPr>
          <p:cNvPr id="156" name="Shape 156"/>
          <p:cNvSpPr/>
          <p:nvPr/>
        </p:nvSpPr>
        <p:spPr>
          <a:xfrm>
            <a:off x="0" y="3789087"/>
            <a:ext cx="9144000" cy="3068999"/>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7" name="Shape 157"/>
          <p:cNvSpPr txBox="1"/>
          <p:nvPr>
            <p:ph type="title"/>
          </p:nvPr>
        </p:nvSpPr>
        <p:spPr>
          <a:xfrm>
            <a:off x="1723225" y="3129100"/>
            <a:ext cx="67716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58" name="Shape 158"/>
          <p:cNvSpPr txBox="1"/>
          <p:nvPr>
            <p:ph idx="1" type="body"/>
          </p:nvPr>
        </p:nvSpPr>
        <p:spPr>
          <a:xfrm>
            <a:off x="1723123" y="3789100"/>
            <a:ext cx="6771600" cy="15003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159" name="Shape 159"/>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0" name="Shape 160"/>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161" name="Shape 161"/>
          <p:cNvGrpSpPr/>
          <p:nvPr/>
        </p:nvGrpSpPr>
        <p:grpSpPr>
          <a:xfrm flipH="1">
            <a:off x="457200" y="3241153"/>
            <a:ext cx="1143000" cy="1123950"/>
            <a:chOff x="7696200" y="3241153"/>
            <a:chExt cx="1143000" cy="1123950"/>
          </a:xfrm>
        </p:grpSpPr>
        <p:sp>
          <p:nvSpPr>
            <p:cNvPr id="162" name="Shape 162"/>
            <p:cNvSpPr/>
            <p:nvPr/>
          </p:nvSpPr>
          <p:spPr>
            <a:xfrm>
              <a:off x="7696200" y="35459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3" name="Shape 163"/>
            <p:cNvSpPr/>
            <p:nvPr/>
          </p:nvSpPr>
          <p:spPr>
            <a:xfrm>
              <a:off x="8229600" y="32411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4" name="Shape 164"/>
            <p:cNvSpPr/>
            <p:nvPr/>
          </p:nvSpPr>
          <p:spPr>
            <a:xfrm>
              <a:off x="8220075" y="38317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pic>
        <p:nvPicPr>
          <p:cNvPr descr="LIAS LOGO.png" id="165" name="Shape 165"/>
          <p:cNvPicPr preferRelativeResize="0"/>
          <p:nvPr/>
        </p:nvPicPr>
        <p:blipFill rotWithShape="1">
          <a:blip r:embed="rId2">
            <a:alphaModFix/>
          </a:blip>
          <a:srcRect b="0" l="0" r="0" t="0"/>
          <a:stretch/>
        </p:blipFill>
        <p:spPr>
          <a:xfrm>
            <a:off x="0" y="0"/>
            <a:ext cx="3420000" cy="946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空白">
    <p:spTree>
      <p:nvGrpSpPr>
        <p:cNvPr id="166" name="Shape 166"/>
        <p:cNvGrpSpPr/>
        <p:nvPr/>
      </p:nvGrpSpPr>
      <p:grpSpPr>
        <a:xfrm>
          <a:off x="0" y="0"/>
          <a:ext cx="0" cy="0"/>
          <a:chOff x="0" y="0"/>
          <a:chExt cx="0" cy="0"/>
        </a:xfrm>
      </p:grpSpPr>
      <p:sp>
        <p:nvSpPr>
          <p:cNvPr id="167" name="Shape 167"/>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8" name="Shape 168"/>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69" name="Shape 169"/>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
        <p:nvSpPr>
          <p:cNvPr id="170" name="Shape 170"/>
          <p:cNvSpPr/>
          <p:nvPr/>
        </p:nvSpPr>
        <p:spPr>
          <a:xfrm>
            <a:off x="0" y="102450"/>
            <a:ext cx="8154300" cy="1244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含標題的內容">
    <p:spTree>
      <p:nvGrpSpPr>
        <p:cNvPr id="171" name="Shape 171"/>
        <p:cNvGrpSpPr/>
        <p:nvPr/>
      </p:nvGrpSpPr>
      <p:grpSpPr>
        <a:xfrm>
          <a:off x="0" y="0"/>
          <a:ext cx="0" cy="0"/>
          <a:chOff x="0" y="0"/>
          <a:chExt cx="0" cy="0"/>
        </a:xfrm>
      </p:grpSpPr>
      <p:sp>
        <p:nvSpPr>
          <p:cNvPr id="172" name="Shape 172"/>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73" name="Shape 173"/>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hlink"/>
              </a:buClr>
              <a:buSzPct val="100000"/>
              <a:buFont typeface="Noto Sans Symbols"/>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174" name="Shape 174"/>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175" name="Shape 175"/>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76" name="Shape 176"/>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77" name="Shape 177"/>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含標題的圖片">
    <p:spTree>
      <p:nvGrpSpPr>
        <p:cNvPr id="178" name="Shape 178"/>
        <p:cNvGrpSpPr/>
        <p:nvPr/>
      </p:nvGrpSpPr>
      <p:grpSpPr>
        <a:xfrm>
          <a:off x="0" y="0"/>
          <a:ext cx="0" cy="0"/>
          <a:chOff x="0" y="0"/>
          <a:chExt cx="0" cy="0"/>
        </a:xfrm>
      </p:grpSpPr>
      <p:sp>
        <p:nvSpPr>
          <p:cNvPr id="179" name="Shape 179"/>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80" name="Shape 180"/>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hlink"/>
              </a:buClr>
              <a:buFont typeface="Noto Sans Symbols"/>
              <a:buNone/>
              <a:defRPr b="1"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accent1"/>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181" name="Shape 181"/>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182" name="Shape 182"/>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3" name="Shape 183"/>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4" name="Shape 184"/>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標題及直排文字">
    <p:spTree>
      <p:nvGrpSpPr>
        <p:cNvPr id="185" name="Shape 185"/>
        <p:cNvGrpSpPr/>
        <p:nvPr/>
      </p:nvGrpSpPr>
      <p:grpSpPr>
        <a:xfrm>
          <a:off x="0" y="0"/>
          <a:ext cx="0" cy="0"/>
          <a:chOff x="0" y="0"/>
          <a:chExt cx="0" cy="0"/>
        </a:xfrm>
      </p:grpSpPr>
      <p:sp>
        <p:nvSpPr>
          <p:cNvPr id="186" name="Shape 186"/>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87" name="Shape 187"/>
          <p:cNvSpPr txBox="1"/>
          <p:nvPr>
            <p:ph idx="1" type="body"/>
          </p:nvPr>
        </p:nvSpPr>
        <p:spPr>
          <a:xfrm rot="5400000">
            <a:off x="1947862" y="-414337"/>
            <a:ext cx="5248275" cy="8229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88" name="Shape 188"/>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9" name="Shape 189"/>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0" name="Shape 190"/>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直排標題及文字">
    <p:spTree>
      <p:nvGrpSpPr>
        <p:cNvPr id="191" name="Shape 191"/>
        <p:cNvGrpSpPr/>
        <p:nvPr/>
      </p:nvGrpSpPr>
      <p:grpSpPr>
        <a:xfrm>
          <a:off x="0" y="0"/>
          <a:ext cx="0" cy="0"/>
          <a:chOff x="0" y="0"/>
          <a:chExt cx="0" cy="0"/>
        </a:xfrm>
      </p:grpSpPr>
      <p:sp>
        <p:nvSpPr>
          <p:cNvPr id="192" name="Shape 192"/>
          <p:cNvSpPr txBox="1"/>
          <p:nvPr>
            <p:ph type="title"/>
          </p:nvPr>
        </p:nvSpPr>
        <p:spPr>
          <a:xfrm rot="5400000">
            <a:off x="4686300" y="2324099"/>
            <a:ext cx="5943599" cy="20574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93" name="Shape 193"/>
          <p:cNvSpPr txBox="1"/>
          <p:nvPr>
            <p:ph idx="1" type="body"/>
          </p:nvPr>
        </p:nvSpPr>
        <p:spPr>
          <a:xfrm rot="5400000">
            <a:off x="495300" y="342900"/>
            <a:ext cx="5943599" cy="6019799"/>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4" name="Shape 194"/>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5" name="Shape 195"/>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6" name="Shape 196"/>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bl">
  <p:cSld name="標題及表格">
    <p:spTree>
      <p:nvGrpSpPr>
        <p:cNvPr id="197" name="Shape 197"/>
        <p:cNvGrpSpPr/>
        <p:nvPr/>
      </p:nvGrpSpPr>
      <p:grpSpPr>
        <a:xfrm>
          <a:off x="0" y="0"/>
          <a:ext cx="0" cy="0"/>
          <a:chOff x="0" y="0"/>
          <a:chExt cx="0" cy="0"/>
        </a:xfrm>
      </p:grpSpPr>
      <p:sp>
        <p:nvSpPr>
          <p:cNvPr id="198" name="Shape 198"/>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99" name="Shape 199"/>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0" name="Shape 200"/>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1" name="Shape 201"/>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chart">
  <p:cSld name="標題及圖表">
    <p:spTree>
      <p:nvGrpSpPr>
        <p:cNvPr id="202" name="Shape 202"/>
        <p:cNvGrpSpPr/>
        <p:nvPr/>
      </p:nvGrpSpPr>
      <p:grpSpPr>
        <a:xfrm>
          <a:off x="0" y="0"/>
          <a:ext cx="0" cy="0"/>
          <a:chOff x="0" y="0"/>
          <a:chExt cx="0" cy="0"/>
        </a:xfrm>
      </p:grpSpPr>
      <p:sp>
        <p:nvSpPr>
          <p:cNvPr id="203" name="Shape 203"/>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04" name="Shape 204"/>
          <p:cNvSpPr/>
          <p:nvPr>
            <p:ph idx="2" type="chart"/>
          </p:nvPr>
        </p:nvSpPr>
        <p:spPr>
          <a:xfrm>
            <a:off x="457200" y="1076325"/>
            <a:ext cx="8229600"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5" name="Shape 205"/>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6" name="Shape 206"/>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07" name="Shape 207"/>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41" name="Shape 41"/>
        <p:cNvGrpSpPr/>
        <p:nvPr/>
      </p:nvGrpSpPr>
      <p:grpSpPr>
        <a:xfrm>
          <a:off x="0" y="0"/>
          <a:ext cx="0" cy="0"/>
          <a:chOff x="0" y="0"/>
          <a:chExt cx="0" cy="0"/>
        </a:xfrm>
      </p:grpSpPr>
      <p:sp>
        <p:nvSpPr>
          <p:cNvPr id="42" name="Shape 42"/>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43" name="Shape 43"/>
          <p:cNvSpPr txBox="1"/>
          <p:nvPr>
            <p:ph idx="1" type="body"/>
          </p:nvPr>
        </p:nvSpPr>
        <p:spPr>
          <a:xfrm>
            <a:off x="457200" y="1076325"/>
            <a:ext cx="7643192"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44" name="Shape 44"/>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5" name="Shape 45"/>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6" name="Shape 4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標題投影片">
    <p:spTree>
      <p:nvGrpSpPr>
        <p:cNvPr id="223" name="Shape 223"/>
        <p:cNvGrpSpPr/>
        <p:nvPr/>
      </p:nvGrpSpPr>
      <p:grpSpPr>
        <a:xfrm>
          <a:off x="0" y="0"/>
          <a:ext cx="0" cy="0"/>
          <a:chOff x="0" y="0"/>
          <a:chExt cx="0" cy="0"/>
        </a:xfrm>
      </p:grpSpPr>
      <p:sp>
        <p:nvSpPr>
          <p:cNvPr id="224" name="Shape 224"/>
          <p:cNvSpPr/>
          <p:nvPr/>
        </p:nvSpPr>
        <p:spPr>
          <a:xfrm>
            <a:off x="8004175" y="0"/>
            <a:ext cx="1139700" cy="6858000"/>
          </a:xfrm>
          <a:prstGeom prst="rect">
            <a:avLst/>
          </a:prstGeom>
          <a:solidFill>
            <a:schemeClr val="lt2">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5" name="Shape 225"/>
          <p:cNvSpPr/>
          <p:nvPr/>
        </p:nvSpPr>
        <p:spPr>
          <a:xfrm>
            <a:off x="0" y="4638675"/>
            <a:ext cx="9144000" cy="2219400"/>
          </a:xfrm>
          <a:prstGeom prst="rect">
            <a:avLst/>
          </a:prstGeom>
          <a:solidFill>
            <a:schemeClr val="folHlink">
              <a:alpha val="3098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6" name="Shape 226"/>
          <p:cNvSpPr/>
          <p:nvPr/>
        </p:nvSpPr>
        <p:spPr>
          <a:xfrm>
            <a:off x="0" y="2149475"/>
            <a:ext cx="9144000" cy="24987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7" name="Shape 227"/>
          <p:cNvSpPr/>
          <p:nvPr/>
        </p:nvSpPr>
        <p:spPr>
          <a:xfrm>
            <a:off x="-9525" y="2138363"/>
            <a:ext cx="8015400" cy="2271600"/>
          </a:xfrm>
          <a:custGeom>
            <a:pathLst>
              <a:path extrusionOk="0" h="120000" w="120000">
                <a:moveTo>
                  <a:pt x="0" y="0"/>
                </a:moveTo>
                <a:lnTo>
                  <a:pt x="120000" y="163"/>
                </a:lnTo>
                <a:lnTo>
                  <a:pt x="119976" y="118939"/>
                </a:lnTo>
                <a:lnTo>
                  <a:pt x="0" y="120000"/>
                </a:lnTo>
                <a:lnTo>
                  <a:pt x="0" y="0"/>
                </a:lnTo>
                <a:close/>
              </a:path>
            </a:pathLst>
          </a:custGeom>
          <a:solidFill>
            <a:schemeClr val="folHlink">
              <a:alpha val="72940"/>
            </a:schemeClr>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8" name="Shape 228"/>
          <p:cNvSpPr/>
          <p:nvPr/>
        </p:nvSpPr>
        <p:spPr>
          <a:xfrm>
            <a:off x="7696200" y="5943600"/>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9" name="Shape 229"/>
          <p:cNvSpPr/>
          <p:nvPr/>
        </p:nvSpPr>
        <p:spPr>
          <a:xfrm>
            <a:off x="8229600" y="5638800"/>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30" name="Shape 230"/>
          <p:cNvSpPr/>
          <p:nvPr/>
        </p:nvSpPr>
        <p:spPr>
          <a:xfrm>
            <a:off x="8220075" y="6229350"/>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31" name="Shape 231"/>
          <p:cNvSpPr txBox="1"/>
          <p:nvPr>
            <p:ph type="ctrTitle"/>
          </p:nvPr>
        </p:nvSpPr>
        <p:spPr>
          <a:xfrm>
            <a:off x="3491880" y="2204864"/>
            <a:ext cx="4473300" cy="2165100"/>
          </a:xfrm>
          <a:prstGeom prst="rect">
            <a:avLst/>
          </a:prstGeom>
          <a:noFill/>
          <a:ln>
            <a:noFill/>
          </a:ln>
        </p:spPr>
        <p:txBody>
          <a:bodyPr anchorCtr="0" anchor="ctr" bIns="91425" lIns="91425" rIns="91425" tIns="91425"/>
          <a:lstStyle>
            <a:lvl1pPr indent="0" lvl="0" marL="0" marR="0" rtl="0" algn="r">
              <a:spcBef>
                <a:spcPts val="0"/>
              </a:spcBef>
              <a:spcAft>
                <a:spcPts val="0"/>
              </a:spcAft>
              <a:buNone/>
              <a:defRPr b="1" i="0" sz="36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32" name="Shape 232"/>
          <p:cNvSpPr txBox="1"/>
          <p:nvPr>
            <p:ph idx="1" type="subTitle"/>
          </p:nvPr>
        </p:nvSpPr>
        <p:spPr>
          <a:xfrm>
            <a:off x="3505200" y="4725144"/>
            <a:ext cx="4343400" cy="685800"/>
          </a:xfrm>
          <a:prstGeom prst="rect">
            <a:avLst/>
          </a:prstGeom>
          <a:noFill/>
          <a:ln>
            <a:noFill/>
          </a:ln>
        </p:spPr>
        <p:txBody>
          <a:bodyPr anchorCtr="0" anchor="t" bIns="91425" lIns="91425" rIns="91425" tIns="91425"/>
          <a:lstStyle>
            <a:lvl1pPr indent="0" lvl="0" marL="0" marR="0" rtl="0" algn="r">
              <a:spcBef>
                <a:spcPts val="320"/>
              </a:spcBef>
              <a:spcAft>
                <a:spcPts val="0"/>
              </a:spcAft>
              <a:buClr>
                <a:schemeClr val="hlink"/>
              </a:buClr>
              <a:buFont typeface="Noto Sans Symbols"/>
              <a:buNone/>
              <a:defRPr b="1" i="0" sz="16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33" name="Shape 233"/>
          <p:cNvSpPr txBox="1"/>
          <p:nvPr>
            <p:ph idx="10" type="dt"/>
          </p:nvPr>
        </p:nvSpPr>
        <p:spPr>
          <a:xfrm>
            <a:off x="3352800" y="6553200"/>
            <a:ext cx="2133600" cy="152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2"/>
                </a:solidFill>
                <a:latin typeface="Verdana"/>
                <a:ea typeface="Verdana"/>
                <a:cs typeface="Verdana"/>
                <a:sym typeface="Verdana"/>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34" name="Shape 234"/>
          <p:cNvSpPr txBox="1"/>
          <p:nvPr>
            <p:ph idx="11" type="ftr"/>
          </p:nvPr>
        </p:nvSpPr>
        <p:spPr>
          <a:xfrm>
            <a:off x="304800" y="6477000"/>
            <a:ext cx="2590800" cy="228600"/>
          </a:xfrm>
          <a:prstGeom prst="rect">
            <a:avLst/>
          </a:prstGeom>
          <a:noFill/>
          <a:ln>
            <a:noFill/>
          </a:ln>
        </p:spPr>
        <p:txBody>
          <a:bodyPr anchorCtr="0" anchor="t" bIns="91425" lIns="91425" rIns="91425" tIns="91425"/>
          <a:lstStyle>
            <a:lvl1pPr indent="0" lvl="0" marL="0" marR="0" rtl="0" algn="ctr">
              <a:spcBef>
                <a:spcPts val="0"/>
              </a:spcBef>
              <a:buNone/>
              <a:defRPr sz="1200">
                <a:solidFill>
                  <a:schemeClr val="dk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235" name="Shape 235"/>
          <p:cNvGrpSpPr/>
          <p:nvPr/>
        </p:nvGrpSpPr>
        <p:grpSpPr>
          <a:xfrm>
            <a:off x="190500" y="2324100"/>
            <a:ext cx="3352800" cy="3143250"/>
            <a:chOff x="120" y="1464"/>
            <a:chExt cx="2112" cy="1979"/>
          </a:xfrm>
        </p:grpSpPr>
        <p:sp>
          <p:nvSpPr>
            <p:cNvPr descr="gdd01" id="236" name="Shape 236"/>
            <p:cNvSpPr/>
            <p:nvPr/>
          </p:nvSpPr>
          <p:spPr>
            <a:xfrm>
              <a:off x="120" y="1992"/>
              <a:ext cx="1200" cy="900"/>
            </a:xfrm>
            <a:prstGeom prst="hexagon">
              <a:avLst>
                <a:gd fmla="val 27381" name="adj"/>
                <a:gd fmla="val 115470" name="vf"/>
              </a:avLst>
            </a:prstGeom>
            <a:blipFill rotWithShape="1">
              <a:blip r:embed="rId2">
                <a:alphaModFix/>
              </a:blip>
              <a:stretch>
                <a:fillRect b="0" l="0" r="-18999" t="0"/>
              </a:stretch>
            </a:blipFill>
            <a:ln cap="flat" cmpd="sng" w="28575">
              <a:solidFill>
                <a:schemeClr val="lt1"/>
              </a:solidFill>
              <a:prstDash val="solid"/>
              <a:miter/>
              <a:headEnd len="med" w="med" type="none"/>
              <a:tailEnd len="med" w="med" type="none"/>
            </a:ln>
            <a:effectLst>
              <a:outerShdw rotWithShape="0" algn="ctr" dir="1437749" dist="125079">
                <a:schemeClr val="lt2">
                  <a:alpha val="31760"/>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4" id="237" name="Shape 237"/>
            <p:cNvSpPr/>
            <p:nvPr/>
          </p:nvSpPr>
          <p:spPr>
            <a:xfrm>
              <a:off x="1032" y="1464"/>
              <a:ext cx="1200" cy="900"/>
            </a:xfrm>
            <a:prstGeom prst="hexagon">
              <a:avLst>
                <a:gd fmla="val 28571" name="adj"/>
                <a:gd fmla="val 115470" name="vf"/>
              </a:avLst>
            </a:prstGeom>
            <a:blipFill rotWithShape="1">
              <a:blip r:embed="rId3">
                <a:alphaModFix/>
              </a:blip>
              <a:tile algn="ctr" flip="none" tx="0" sx="99997" ty="374650" sy="99997"/>
            </a:blipFill>
            <a:ln cap="flat" cmpd="sng" w="28575">
              <a:solidFill>
                <a:schemeClr val="lt1"/>
              </a:solidFill>
              <a:prstDash val="solid"/>
              <a:miter/>
              <a:headEnd len="med" w="med" type="none"/>
              <a:tailEnd len="med" w="med" type="none"/>
            </a:ln>
            <a:effectLst>
              <a:outerShdw rotWithShape="0" algn="ctr" dir="1437749" dist="125079">
                <a:schemeClr val="lt2">
                  <a:alpha val="31760"/>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sp>
          <p:nvSpPr>
            <p:cNvPr descr="gdd03" id="238" name="Shape 238"/>
            <p:cNvSpPr/>
            <p:nvPr/>
          </p:nvSpPr>
          <p:spPr>
            <a:xfrm>
              <a:off x="1007" y="2544"/>
              <a:ext cx="1199" cy="899"/>
            </a:xfrm>
            <a:prstGeom prst="hexagon">
              <a:avLst>
                <a:gd fmla="val 28571" name="adj"/>
                <a:gd fmla="val 115470" name="vf"/>
              </a:avLst>
            </a:prstGeom>
            <a:blipFill rotWithShape="1">
              <a:blip r:embed="rId4">
                <a:alphaModFix/>
              </a:blip>
              <a:stretch>
                <a:fillRect b="0" l="-2999" r="-11998" t="0"/>
              </a:stretch>
            </a:blipFill>
            <a:ln cap="flat" cmpd="sng" w="28575">
              <a:solidFill>
                <a:schemeClr val="lt1"/>
              </a:solidFill>
              <a:prstDash val="solid"/>
              <a:miter/>
              <a:headEnd len="med" w="med" type="none"/>
              <a:tailEnd len="med" w="med" type="none"/>
            </a:ln>
            <a:effectLst>
              <a:outerShdw rotWithShape="0" algn="ctr" dir="1437749" dist="125079">
                <a:schemeClr val="lt2">
                  <a:alpha val="31760"/>
                </a:schemeClr>
              </a:outerShdw>
            </a:effectLst>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Times New Roman"/>
                <a:ea typeface="Times New Roman"/>
                <a:cs typeface="Times New Roman"/>
                <a:sym typeface="Times New Roman"/>
              </a:endParaRPr>
            </a:p>
          </p:txBody>
        </p:sp>
      </p:grpSp>
      <p:pic>
        <p:nvPicPr>
          <p:cNvPr descr="LIAS LOGO.png" id="239" name="Shape 239"/>
          <p:cNvPicPr preferRelativeResize="0"/>
          <p:nvPr/>
        </p:nvPicPr>
        <p:blipFill rotWithShape="1">
          <a:blip r:embed="rId5">
            <a:alphaModFix/>
          </a:blip>
          <a:srcRect b="0" l="0" r="0" t="0"/>
          <a:stretch/>
        </p:blipFill>
        <p:spPr>
          <a:xfrm>
            <a:off x="0" y="0"/>
            <a:ext cx="3420000" cy="946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標題及物件">
    <p:spTree>
      <p:nvGrpSpPr>
        <p:cNvPr id="240" name="Shape 240"/>
        <p:cNvGrpSpPr/>
        <p:nvPr/>
      </p:nvGrpSpPr>
      <p:grpSpPr>
        <a:xfrm>
          <a:off x="0" y="0"/>
          <a:ext cx="0" cy="0"/>
          <a:chOff x="0" y="0"/>
          <a:chExt cx="0" cy="0"/>
        </a:xfrm>
      </p:grpSpPr>
      <p:sp>
        <p:nvSpPr>
          <p:cNvPr id="241" name="Shape 241"/>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42" name="Shape 242"/>
          <p:cNvSpPr txBox="1"/>
          <p:nvPr>
            <p:ph idx="1" type="body"/>
          </p:nvPr>
        </p:nvSpPr>
        <p:spPr>
          <a:xfrm>
            <a:off x="457200" y="1076325"/>
            <a:ext cx="7643100" cy="52482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243" name="Shape 243"/>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44" name="Shape 244"/>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45" name="Shape 24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區段標題">
    <p:bg>
      <p:bgPr>
        <a:solidFill>
          <a:schemeClr val="lt1"/>
        </a:solidFill>
      </p:bgPr>
    </p:bg>
    <p:spTree>
      <p:nvGrpSpPr>
        <p:cNvPr id="246" name="Shape 246"/>
        <p:cNvGrpSpPr/>
        <p:nvPr/>
      </p:nvGrpSpPr>
      <p:grpSpPr>
        <a:xfrm>
          <a:off x="0" y="0"/>
          <a:ext cx="0" cy="0"/>
          <a:chOff x="0" y="0"/>
          <a:chExt cx="0" cy="0"/>
        </a:xfrm>
      </p:grpSpPr>
      <p:sp>
        <p:nvSpPr>
          <p:cNvPr id="247" name="Shape 247"/>
          <p:cNvSpPr/>
          <p:nvPr/>
        </p:nvSpPr>
        <p:spPr>
          <a:xfrm>
            <a:off x="0" y="3789039"/>
            <a:ext cx="9144000" cy="6480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48" name="Shape 248"/>
          <p:cNvSpPr txBox="1"/>
          <p:nvPr>
            <p:ph type="title"/>
          </p:nvPr>
        </p:nvSpPr>
        <p:spPr>
          <a:xfrm>
            <a:off x="722325" y="3777049"/>
            <a:ext cx="7772400" cy="660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49" name="Shape 249"/>
          <p:cNvSpPr txBox="1"/>
          <p:nvPr>
            <p:ph idx="1" type="body"/>
          </p:nvPr>
        </p:nvSpPr>
        <p:spPr>
          <a:xfrm>
            <a:off x="722312" y="2276872"/>
            <a:ext cx="7772400" cy="1500300"/>
          </a:xfrm>
          <a:prstGeom prst="rect">
            <a:avLst/>
          </a:prstGeom>
          <a:noFill/>
          <a:ln>
            <a:noFill/>
          </a:ln>
        </p:spPr>
        <p:txBody>
          <a:bodyPr anchorCtr="0" anchor="b"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250" name="Shape 250"/>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1" name="Shape 251"/>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52" name="Shape 252"/>
          <p:cNvSpPr/>
          <p:nvPr/>
        </p:nvSpPr>
        <p:spPr>
          <a:xfrm>
            <a:off x="7696200" y="35459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53" name="Shape 253"/>
          <p:cNvSpPr/>
          <p:nvPr/>
        </p:nvSpPr>
        <p:spPr>
          <a:xfrm>
            <a:off x="8229600" y="32411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54" name="Shape 254"/>
          <p:cNvSpPr/>
          <p:nvPr/>
        </p:nvSpPr>
        <p:spPr>
          <a:xfrm>
            <a:off x="8220075" y="38317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255" name="Shape 255"/>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256" name="Shape 256"/>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chemeClr val="lt1"/>
                </a:solidFill>
                <a:latin typeface="Verdana"/>
                <a:ea typeface="Verdana"/>
                <a:cs typeface="Verdana"/>
                <a:sym typeface="Verdana"/>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只有標題">
    <p:spTree>
      <p:nvGrpSpPr>
        <p:cNvPr id="257" name="Shape 257"/>
        <p:cNvGrpSpPr/>
        <p:nvPr/>
      </p:nvGrpSpPr>
      <p:grpSpPr>
        <a:xfrm>
          <a:off x="0" y="0"/>
          <a:ext cx="0" cy="0"/>
          <a:chOff x="0" y="0"/>
          <a:chExt cx="0" cy="0"/>
        </a:xfrm>
      </p:grpSpPr>
      <p:sp>
        <p:nvSpPr>
          <p:cNvPr id="258" name="Shape 258"/>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59" name="Shape 259"/>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0" name="Shape 260"/>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1" name="Shape 26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比對">
    <p:spTree>
      <p:nvGrpSpPr>
        <p:cNvPr id="262" name="Shape 262"/>
        <p:cNvGrpSpPr/>
        <p:nvPr/>
      </p:nvGrpSpPr>
      <p:grpSpPr>
        <a:xfrm>
          <a:off x="0" y="0"/>
          <a:ext cx="0" cy="0"/>
          <a:chOff x="0" y="0"/>
          <a:chExt cx="0" cy="0"/>
        </a:xfrm>
      </p:grpSpPr>
      <p:sp>
        <p:nvSpPr>
          <p:cNvPr id="263" name="Shape 263"/>
          <p:cNvSpPr txBox="1"/>
          <p:nvPr>
            <p:ph idx="1" type="body"/>
          </p:nvPr>
        </p:nvSpPr>
        <p:spPr>
          <a:xfrm>
            <a:off x="457200" y="1916832"/>
            <a:ext cx="3682800" cy="42093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264" name="Shape 264"/>
          <p:cNvSpPr txBox="1"/>
          <p:nvPr>
            <p:ph idx="2" type="body"/>
          </p:nvPr>
        </p:nvSpPr>
        <p:spPr>
          <a:xfrm>
            <a:off x="4211960" y="1916832"/>
            <a:ext cx="3816300" cy="42093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265" name="Shape 265"/>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6" name="Shape 266"/>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67" name="Shape 267"/>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68" name="Shape 26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269" name="Shape 269"/>
          <p:cNvSpPr txBox="1"/>
          <p:nvPr>
            <p:ph idx="3" type="subTitle"/>
          </p:nvPr>
        </p:nvSpPr>
        <p:spPr>
          <a:xfrm>
            <a:off x="457200" y="1276925"/>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
        <p:nvSpPr>
          <p:cNvPr id="270" name="Shape 270"/>
          <p:cNvSpPr txBox="1"/>
          <p:nvPr>
            <p:ph idx="4" type="subTitle"/>
          </p:nvPr>
        </p:nvSpPr>
        <p:spPr>
          <a:xfrm>
            <a:off x="4211950" y="1276925"/>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兩項物件">
    <p:spTree>
      <p:nvGrpSpPr>
        <p:cNvPr id="271" name="Shape 271"/>
        <p:cNvGrpSpPr/>
        <p:nvPr/>
      </p:nvGrpSpPr>
      <p:grpSpPr>
        <a:xfrm>
          <a:off x="0" y="0"/>
          <a:ext cx="0" cy="0"/>
          <a:chOff x="0" y="0"/>
          <a:chExt cx="0" cy="0"/>
        </a:xfrm>
      </p:grpSpPr>
      <p:sp>
        <p:nvSpPr>
          <p:cNvPr id="272" name="Shape 272"/>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73" name="Shape 273"/>
          <p:cNvSpPr txBox="1"/>
          <p:nvPr>
            <p:ph idx="1" type="body"/>
          </p:nvPr>
        </p:nvSpPr>
        <p:spPr>
          <a:xfrm>
            <a:off x="457200" y="1076325"/>
            <a:ext cx="3610800" cy="52482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274" name="Shape 274"/>
          <p:cNvSpPr txBox="1"/>
          <p:nvPr>
            <p:ph idx="2" type="body"/>
          </p:nvPr>
        </p:nvSpPr>
        <p:spPr>
          <a:xfrm>
            <a:off x="4211960" y="1076325"/>
            <a:ext cx="3888300" cy="52482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275" name="Shape 275"/>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76" name="Shape 276"/>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77" name="Shape 27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及物件 + 副標題">
    <p:spTree>
      <p:nvGrpSpPr>
        <p:cNvPr id="278" name="Shape 278"/>
        <p:cNvGrpSpPr/>
        <p:nvPr/>
      </p:nvGrpSpPr>
      <p:grpSpPr>
        <a:xfrm>
          <a:off x="0" y="0"/>
          <a:ext cx="0" cy="0"/>
          <a:chOff x="0" y="0"/>
          <a:chExt cx="0" cy="0"/>
        </a:xfrm>
      </p:grpSpPr>
      <p:sp>
        <p:nvSpPr>
          <p:cNvPr id="279" name="Shape 279"/>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280" name="Shape 280"/>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281" name="Shape 281"/>
          <p:cNvGrpSpPr/>
          <p:nvPr/>
        </p:nvGrpSpPr>
        <p:grpSpPr>
          <a:xfrm>
            <a:off x="-9525" y="355350"/>
            <a:ext cx="9153525" cy="838199"/>
            <a:chOff x="-9525" y="521525"/>
            <a:chExt cx="9153525" cy="838199"/>
          </a:xfrm>
        </p:grpSpPr>
        <p:sp>
          <p:nvSpPr>
            <p:cNvPr id="282" name="Shape 282"/>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83" name="Shape 283"/>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284" name="Shape 284"/>
            <p:cNvGrpSpPr/>
            <p:nvPr/>
          </p:nvGrpSpPr>
          <p:grpSpPr>
            <a:xfrm>
              <a:off x="152399" y="521525"/>
              <a:ext cx="838263" cy="838199"/>
              <a:chOff x="152399" y="228600"/>
              <a:chExt cx="838263" cy="838199"/>
            </a:xfrm>
          </p:grpSpPr>
          <p:sp>
            <p:nvSpPr>
              <p:cNvPr id="285" name="Shape 285"/>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86" name="Shape 286"/>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87" name="Shape 287"/>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288" name="Shape 288"/>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289" name="Shape 289"/>
          <p:cNvSpPr txBox="1"/>
          <p:nvPr>
            <p:ph type="title"/>
          </p:nvPr>
        </p:nvSpPr>
        <p:spPr>
          <a:xfrm>
            <a:off x="1143000" y="5076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90" name="Shape 290"/>
          <p:cNvSpPr txBox="1"/>
          <p:nvPr>
            <p:ph idx="2" type="body"/>
          </p:nvPr>
        </p:nvSpPr>
        <p:spPr>
          <a:xfrm>
            <a:off x="457200" y="1228762"/>
            <a:ext cx="7643100" cy="5095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291" name="Shape 291"/>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92" name="Shape 292"/>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93" name="Shape 29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兩項物件 +副標題">
    <p:spTree>
      <p:nvGrpSpPr>
        <p:cNvPr id="294" name="Shape 294"/>
        <p:cNvGrpSpPr/>
        <p:nvPr/>
      </p:nvGrpSpPr>
      <p:grpSpPr>
        <a:xfrm>
          <a:off x="0" y="0"/>
          <a:ext cx="0" cy="0"/>
          <a:chOff x="0" y="0"/>
          <a:chExt cx="0" cy="0"/>
        </a:xfrm>
      </p:grpSpPr>
      <p:sp>
        <p:nvSpPr>
          <p:cNvPr id="295" name="Shape 295"/>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296" name="Shape 296"/>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297" name="Shape 297"/>
          <p:cNvGrpSpPr/>
          <p:nvPr/>
        </p:nvGrpSpPr>
        <p:grpSpPr>
          <a:xfrm>
            <a:off x="-9525" y="355350"/>
            <a:ext cx="9153525" cy="838199"/>
            <a:chOff x="-9525" y="521525"/>
            <a:chExt cx="9153525" cy="838199"/>
          </a:xfrm>
        </p:grpSpPr>
        <p:sp>
          <p:nvSpPr>
            <p:cNvPr id="298" name="Shape 298"/>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99" name="Shape 299"/>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300" name="Shape 300"/>
            <p:cNvGrpSpPr/>
            <p:nvPr/>
          </p:nvGrpSpPr>
          <p:grpSpPr>
            <a:xfrm>
              <a:off x="152399" y="521525"/>
              <a:ext cx="838263" cy="838199"/>
              <a:chOff x="152399" y="228600"/>
              <a:chExt cx="838263" cy="838199"/>
            </a:xfrm>
          </p:grpSpPr>
          <p:sp>
            <p:nvSpPr>
              <p:cNvPr id="301" name="Shape 301"/>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02" name="Shape 302"/>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03" name="Shape 303"/>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304" name="Shape 304"/>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305" name="Shape 305"/>
          <p:cNvSpPr txBox="1"/>
          <p:nvPr>
            <p:ph type="title"/>
          </p:nvPr>
        </p:nvSpPr>
        <p:spPr>
          <a:xfrm>
            <a:off x="1143000" y="5016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06" name="Shape 306"/>
          <p:cNvSpPr txBox="1"/>
          <p:nvPr>
            <p:ph idx="2" type="body"/>
          </p:nvPr>
        </p:nvSpPr>
        <p:spPr>
          <a:xfrm>
            <a:off x="457200" y="1250925"/>
            <a:ext cx="3610800"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307" name="Shape 307"/>
          <p:cNvSpPr txBox="1"/>
          <p:nvPr>
            <p:ph idx="3" type="body"/>
          </p:nvPr>
        </p:nvSpPr>
        <p:spPr>
          <a:xfrm>
            <a:off x="4211955" y="1250925"/>
            <a:ext cx="3888299"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308" name="Shape 308"/>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09" name="Shape 309"/>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10" name="Shape 31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比對 + 副標題">
    <p:spTree>
      <p:nvGrpSpPr>
        <p:cNvPr id="311" name="Shape 311"/>
        <p:cNvGrpSpPr/>
        <p:nvPr/>
      </p:nvGrpSpPr>
      <p:grpSpPr>
        <a:xfrm>
          <a:off x="0" y="0"/>
          <a:ext cx="0" cy="0"/>
          <a:chOff x="0" y="0"/>
          <a:chExt cx="0" cy="0"/>
        </a:xfrm>
      </p:grpSpPr>
      <p:sp>
        <p:nvSpPr>
          <p:cNvPr id="312" name="Shape 312"/>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313" name="Shape 313"/>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14" name="Shape 314"/>
          <p:cNvSpPr txBox="1"/>
          <p:nvPr>
            <p:ph idx="1" type="body"/>
          </p:nvPr>
        </p:nvSpPr>
        <p:spPr>
          <a:xfrm>
            <a:off x="457200" y="2136350"/>
            <a:ext cx="36828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315" name="Shape 315"/>
          <p:cNvSpPr txBox="1"/>
          <p:nvPr>
            <p:ph idx="2" type="body"/>
          </p:nvPr>
        </p:nvSpPr>
        <p:spPr>
          <a:xfrm>
            <a:off x="4211955" y="2136350"/>
            <a:ext cx="38163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316" name="Shape 316"/>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17" name="Shape 317"/>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18" name="Shape 31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319" name="Shape 319"/>
          <p:cNvSpPr txBox="1"/>
          <p:nvPr>
            <p:ph idx="3" type="subTitle"/>
          </p:nvPr>
        </p:nvSpPr>
        <p:spPr>
          <a:xfrm>
            <a:off x="457200" y="1496450"/>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
        <p:nvSpPr>
          <p:cNvPr id="320" name="Shape 320"/>
          <p:cNvSpPr txBox="1"/>
          <p:nvPr>
            <p:ph idx="4" type="subTitle"/>
          </p:nvPr>
        </p:nvSpPr>
        <p:spPr>
          <a:xfrm>
            <a:off x="4211950" y="1496450"/>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grpSp>
        <p:nvGrpSpPr>
          <p:cNvPr id="321" name="Shape 321"/>
          <p:cNvGrpSpPr/>
          <p:nvPr/>
        </p:nvGrpSpPr>
        <p:grpSpPr>
          <a:xfrm>
            <a:off x="-9525" y="355350"/>
            <a:ext cx="9153525" cy="838199"/>
            <a:chOff x="-9525" y="521525"/>
            <a:chExt cx="9153525" cy="838199"/>
          </a:xfrm>
        </p:grpSpPr>
        <p:sp>
          <p:nvSpPr>
            <p:cNvPr id="322" name="Shape 322"/>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23" name="Shape 323"/>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324" name="Shape 324"/>
            <p:cNvGrpSpPr/>
            <p:nvPr/>
          </p:nvGrpSpPr>
          <p:grpSpPr>
            <a:xfrm>
              <a:off x="152399" y="521525"/>
              <a:ext cx="838263" cy="838199"/>
              <a:chOff x="152399" y="228600"/>
              <a:chExt cx="838263" cy="838199"/>
            </a:xfrm>
          </p:grpSpPr>
          <p:sp>
            <p:nvSpPr>
              <p:cNvPr id="325" name="Shape 325"/>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26" name="Shape 326"/>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27" name="Shape 327"/>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328" name="Shape 328"/>
          <p:cNvSpPr txBox="1"/>
          <p:nvPr>
            <p:ph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29" name="Shape 329"/>
          <p:cNvSpPr txBox="1"/>
          <p:nvPr>
            <p:ph idx="5"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實作看看">
    <p:bg>
      <p:bgPr>
        <a:solidFill>
          <a:schemeClr val="lt1"/>
        </a:solidFill>
      </p:bgPr>
    </p:bg>
    <p:spTree>
      <p:nvGrpSpPr>
        <p:cNvPr id="330" name="Shape 330"/>
        <p:cNvGrpSpPr/>
        <p:nvPr/>
      </p:nvGrpSpPr>
      <p:grpSpPr>
        <a:xfrm>
          <a:off x="0" y="0"/>
          <a:ext cx="0" cy="0"/>
          <a:chOff x="0" y="0"/>
          <a:chExt cx="0" cy="0"/>
        </a:xfrm>
      </p:grpSpPr>
      <p:sp>
        <p:nvSpPr>
          <p:cNvPr id="331" name="Shape 331"/>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32" name="Shape 332"/>
          <p:cNvSpPr txBox="1"/>
          <p:nvPr>
            <p:ph type="title"/>
          </p:nvPr>
        </p:nvSpPr>
        <p:spPr>
          <a:xfrm>
            <a:off x="3006925" y="4943700"/>
            <a:ext cx="54879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33" name="Shape 333"/>
          <p:cNvSpPr txBox="1"/>
          <p:nvPr>
            <p:ph idx="1" type="body"/>
          </p:nvPr>
        </p:nvSpPr>
        <p:spPr>
          <a:xfrm>
            <a:off x="3006925" y="1052775"/>
            <a:ext cx="5071800" cy="29388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334" name="Shape 334"/>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35" name="Shape 335"/>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36" name="Shape 336"/>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37" name="Shape 337"/>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38" name="Shape 338"/>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339" name="Shape 339"/>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340" name="Shape 340"/>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pic>
        <p:nvPicPr>
          <p:cNvPr descr="coding-1294361.png" id="341" name="Shape 341"/>
          <p:cNvPicPr preferRelativeResize="0"/>
          <p:nvPr/>
        </p:nvPicPr>
        <p:blipFill>
          <a:blip r:embed="rId3">
            <a:alphaModFix/>
          </a:blip>
          <a:stretch>
            <a:fillRect/>
          </a:stretch>
        </p:blipFill>
        <p:spPr>
          <a:xfrm flipH="1">
            <a:off x="211950" y="4120261"/>
            <a:ext cx="2624107" cy="24929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區段標題">
    <p:bg>
      <p:bgPr>
        <a:solidFill>
          <a:schemeClr val="lt1"/>
        </a:solidFill>
      </p:bgPr>
    </p:bg>
    <p:spTree>
      <p:nvGrpSpPr>
        <p:cNvPr id="47" name="Shape 47"/>
        <p:cNvGrpSpPr/>
        <p:nvPr/>
      </p:nvGrpSpPr>
      <p:grpSpPr>
        <a:xfrm>
          <a:off x="0" y="0"/>
          <a:ext cx="0" cy="0"/>
          <a:chOff x="0" y="0"/>
          <a:chExt cx="0" cy="0"/>
        </a:xfrm>
      </p:grpSpPr>
      <p:sp>
        <p:nvSpPr>
          <p:cNvPr id="48" name="Shape 48"/>
          <p:cNvSpPr/>
          <p:nvPr/>
        </p:nvSpPr>
        <p:spPr>
          <a:xfrm>
            <a:off x="0" y="3789039"/>
            <a:ext cx="9144000" cy="648071"/>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9" name="Shape 49"/>
          <p:cNvSpPr txBox="1"/>
          <p:nvPr>
            <p:ph type="title"/>
          </p:nvPr>
        </p:nvSpPr>
        <p:spPr>
          <a:xfrm>
            <a:off x="722325" y="3777049"/>
            <a:ext cx="7772400" cy="6600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50" name="Shape 50"/>
          <p:cNvSpPr txBox="1"/>
          <p:nvPr>
            <p:ph idx="1" type="body"/>
          </p:nvPr>
        </p:nvSpPr>
        <p:spPr>
          <a:xfrm>
            <a:off x="722312" y="2276872"/>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51" name="Shape 51"/>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52" name="Shape 52"/>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53" name="Shape 53"/>
          <p:cNvSpPr/>
          <p:nvPr/>
        </p:nvSpPr>
        <p:spPr>
          <a:xfrm>
            <a:off x="7696200" y="35459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4" name="Shape 54"/>
          <p:cNvSpPr/>
          <p:nvPr/>
        </p:nvSpPr>
        <p:spPr>
          <a:xfrm>
            <a:off x="8229600" y="32411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5" name="Shape 55"/>
          <p:cNvSpPr/>
          <p:nvPr/>
        </p:nvSpPr>
        <p:spPr>
          <a:xfrm>
            <a:off x="8220075" y="383170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56" name="Shape 56"/>
          <p:cNvPicPr preferRelativeResize="0"/>
          <p:nvPr/>
        </p:nvPicPr>
        <p:blipFill rotWithShape="1">
          <a:blip r:embed="rId2">
            <a:alphaModFix/>
          </a:blip>
          <a:srcRect b="0" l="0" r="0" t="0"/>
          <a:stretch/>
        </p:blipFill>
        <p:spPr>
          <a:xfrm>
            <a:off x="0" y="0"/>
            <a:ext cx="3419871" cy="946206"/>
          </a:xfrm>
          <a:prstGeom prst="rect">
            <a:avLst/>
          </a:prstGeom>
          <a:noFill/>
          <a:ln>
            <a:noFill/>
          </a:ln>
        </p:spPr>
      </p:pic>
      <p:sp>
        <p:nvSpPr>
          <p:cNvPr id="57" name="Shape 57"/>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chemeClr val="lt1"/>
                </a:solidFill>
                <a:latin typeface="Verdana"/>
                <a:ea typeface="Verdana"/>
                <a:cs typeface="Verdana"/>
                <a:sym typeface="Verdana"/>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參考資料">
    <p:bg>
      <p:bgPr>
        <a:solidFill>
          <a:schemeClr val="lt1"/>
        </a:solidFill>
      </p:bgPr>
    </p:bg>
    <p:spTree>
      <p:nvGrpSpPr>
        <p:cNvPr id="342" name="Shape 342"/>
        <p:cNvGrpSpPr/>
        <p:nvPr/>
      </p:nvGrpSpPr>
      <p:grpSpPr>
        <a:xfrm>
          <a:off x="0" y="0"/>
          <a:ext cx="0" cy="0"/>
          <a:chOff x="0" y="0"/>
          <a:chExt cx="0" cy="0"/>
        </a:xfrm>
      </p:grpSpPr>
      <p:sp>
        <p:nvSpPr>
          <p:cNvPr id="343" name="Shape 343"/>
          <p:cNvSpPr/>
          <p:nvPr/>
        </p:nvSpPr>
        <p:spPr>
          <a:xfrm>
            <a:off x="0" y="5603698"/>
            <a:ext cx="9144000" cy="12543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44" name="Shape 344"/>
          <p:cNvSpPr txBox="1"/>
          <p:nvPr>
            <p:ph type="title"/>
          </p:nvPr>
        </p:nvSpPr>
        <p:spPr>
          <a:xfrm>
            <a:off x="327500" y="5583000"/>
            <a:ext cx="7254300" cy="660000"/>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45" name="Shape 345"/>
          <p:cNvSpPr txBox="1"/>
          <p:nvPr>
            <p:ph idx="1" type="body"/>
          </p:nvPr>
        </p:nvSpPr>
        <p:spPr>
          <a:xfrm>
            <a:off x="327500" y="1052775"/>
            <a:ext cx="7368600" cy="44130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defRPr b="0" i="0" sz="1400" u="none" cap="none" strike="noStrike">
                <a:solidFill>
                  <a:schemeClr val="dk1"/>
                </a:solidFill>
                <a:latin typeface="Arial"/>
                <a:ea typeface="Arial"/>
                <a:cs typeface="Arial"/>
                <a:sym typeface="Arial"/>
              </a:defRPr>
            </a:lvl9pPr>
          </a:lstStyle>
          <a:p/>
        </p:txBody>
      </p:sp>
      <p:sp>
        <p:nvSpPr>
          <p:cNvPr id="346" name="Shape 346"/>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47" name="Shape 347"/>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48" name="Shape 348"/>
          <p:cNvSpPr/>
          <p:nvPr/>
        </p:nvSpPr>
        <p:spPr>
          <a:xfrm>
            <a:off x="7696200" y="5360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49" name="Shape 349"/>
          <p:cNvSpPr/>
          <p:nvPr/>
        </p:nvSpPr>
        <p:spPr>
          <a:xfrm>
            <a:off x="8229600" y="50557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50" name="Shape 350"/>
          <p:cNvSpPr/>
          <p:nvPr/>
        </p:nvSpPr>
        <p:spPr>
          <a:xfrm>
            <a:off x="8220075" y="56463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pic>
        <p:nvPicPr>
          <p:cNvPr descr="LIAS LOGO.png" id="351" name="Shape 351"/>
          <p:cNvPicPr preferRelativeResize="0"/>
          <p:nvPr/>
        </p:nvPicPr>
        <p:blipFill rotWithShape="1">
          <a:blip r:embed="rId2">
            <a:alphaModFix/>
          </a:blip>
          <a:srcRect b="0" l="0" r="0" t="0"/>
          <a:stretch/>
        </p:blipFill>
        <p:spPr>
          <a:xfrm>
            <a:off x="0" y="0"/>
            <a:ext cx="3420000" cy="946200"/>
          </a:xfrm>
          <a:prstGeom prst="rect">
            <a:avLst/>
          </a:prstGeom>
          <a:noFill/>
          <a:ln>
            <a:noFill/>
          </a:ln>
        </p:spPr>
      </p:pic>
      <p:sp>
        <p:nvSpPr>
          <p:cNvPr id="352" name="Shape 352"/>
          <p:cNvSpPr txBox="1"/>
          <p:nvPr>
            <p:ph idx="12" type="sldNum"/>
          </p:nvPr>
        </p:nvSpPr>
        <p:spPr>
          <a:xfrm>
            <a:off x="8130700" y="5798700"/>
            <a:ext cx="7692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a:solidFill>
                  <a:srgbClr val="FFFFFF"/>
                </a:solidFill>
                <a:latin typeface="Verdana"/>
                <a:ea typeface="Verdana"/>
                <a:cs typeface="Verdana"/>
                <a:sym typeface="Verdana"/>
              </a:rPr>
              <a:t>‹#›</a:t>
            </a:fld>
          </a:p>
        </p:txBody>
      </p:sp>
      <p:sp>
        <p:nvSpPr>
          <p:cNvPr id="353" name="Shape 353"/>
          <p:cNvSpPr txBox="1"/>
          <p:nvPr>
            <p:ph idx="2"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結尾">
    <p:bg>
      <p:bgPr>
        <a:solidFill>
          <a:schemeClr val="lt1"/>
        </a:solidFill>
      </p:bgPr>
    </p:bg>
    <p:spTree>
      <p:nvGrpSpPr>
        <p:cNvPr id="354" name="Shape 354"/>
        <p:cNvGrpSpPr/>
        <p:nvPr/>
      </p:nvGrpSpPr>
      <p:grpSpPr>
        <a:xfrm>
          <a:off x="0" y="0"/>
          <a:ext cx="0" cy="0"/>
          <a:chOff x="0" y="0"/>
          <a:chExt cx="0" cy="0"/>
        </a:xfrm>
      </p:grpSpPr>
      <p:sp>
        <p:nvSpPr>
          <p:cNvPr id="355" name="Shape 355"/>
          <p:cNvSpPr/>
          <p:nvPr/>
        </p:nvSpPr>
        <p:spPr>
          <a:xfrm>
            <a:off x="0" y="3789087"/>
            <a:ext cx="9144000" cy="3068999"/>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56" name="Shape 356"/>
          <p:cNvSpPr txBox="1"/>
          <p:nvPr>
            <p:ph type="title"/>
          </p:nvPr>
        </p:nvSpPr>
        <p:spPr>
          <a:xfrm>
            <a:off x="1723225" y="3129100"/>
            <a:ext cx="6771600" cy="6600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4000" u="none" cap="none" strike="noStrike">
                <a:solidFill>
                  <a:srgbClr val="001933"/>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57" name="Shape 357"/>
          <p:cNvSpPr txBox="1"/>
          <p:nvPr>
            <p:ph idx="1" type="body"/>
          </p:nvPr>
        </p:nvSpPr>
        <p:spPr>
          <a:xfrm>
            <a:off x="1723123" y="3789100"/>
            <a:ext cx="6771600" cy="1500300"/>
          </a:xfrm>
          <a:prstGeom prst="rect">
            <a:avLst/>
          </a:prstGeom>
          <a:noFill/>
          <a:ln>
            <a:noFill/>
          </a:ln>
        </p:spPr>
        <p:txBody>
          <a:bodyPr anchorCtr="0" anchor="t" bIns="91425" lIns="91425" rIns="91425" tIns="91425"/>
          <a:lstStyle>
            <a:lvl1pPr indent="0" lvl="0" marL="0" marR="0" rtl="0" algn="l">
              <a:spcBef>
                <a:spcPts val="400"/>
              </a:spcBef>
              <a:spcAft>
                <a:spcPts val="0"/>
              </a:spcAft>
              <a:buClr>
                <a:schemeClr val="hlink"/>
              </a:buClr>
              <a:buFont typeface="Noto Sans Symbols"/>
              <a:buNone/>
              <a:defRPr b="1" i="0" sz="20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accent1"/>
              </a:buClr>
              <a:buFont typeface="Noto Sans Symbols"/>
              <a:buNone/>
              <a:defRPr b="0" i="0" sz="1800" u="none" cap="none" strike="noStrike">
                <a:solidFill>
                  <a:schemeClr val="dk1"/>
                </a:solidFill>
                <a:latin typeface="Arial"/>
                <a:ea typeface="Arial"/>
                <a:cs typeface="Arial"/>
                <a:sym typeface="Arial"/>
              </a:defRPr>
            </a:lvl2pPr>
            <a:lvl3pPr indent="0" lvl="2" marL="914400" marR="0" rtl="0" algn="l">
              <a:spcBef>
                <a:spcPts val="32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1371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18288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22860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358" name="Shape 358"/>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59" name="Shape 359"/>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grpSp>
        <p:nvGrpSpPr>
          <p:cNvPr id="360" name="Shape 360"/>
          <p:cNvGrpSpPr/>
          <p:nvPr/>
        </p:nvGrpSpPr>
        <p:grpSpPr>
          <a:xfrm flipH="1">
            <a:off x="457200" y="3241153"/>
            <a:ext cx="1143000" cy="1123950"/>
            <a:chOff x="7696200" y="3241153"/>
            <a:chExt cx="1143000" cy="1123950"/>
          </a:xfrm>
        </p:grpSpPr>
        <p:sp>
          <p:nvSpPr>
            <p:cNvPr id="361" name="Shape 361"/>
            <p:cNvSpPr/>
            <p:nvPr/>
          </p:nvSpPr>
          <p:spPr>
            <a:xfrm>
              <a:off x="7696200" y="35459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62" name="Shape 362"/>
            <p:cNvSpPr/>
            <p:nvPr/>
          </p:nvSpPr>
          <p:spPr>
            <a:xfrm>
              <a:off x="8229600" y="32411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363" name="Shape 363"/>
            <p:cNvSpPr/>
            <p:nvPr/>
          </p:nvSpPr>
          <p:spPr>
            <a:xfrm>
              <a:off x="8220075" y="38317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pic>
        <p:nvPicPr>
          <p:cNvPr descr="LIAS LOGO.png" id="364" name="Shape 364"/>
          <p:cNvPicPr preferRelativeResize="0"/>
          <p:nvPr/>
        </p:nvPicPr>
        <p:blipFill rotWithShape="1">
          <a:blip r:embed="rId2">
            <a:alphaModFix/>
          </a:blip>
          <a:srcRect b="0" l="0" r="0" t="0"/>
          <a:stretch/>
        </p:blipFill>
        <p:spPr>
          <a:xfrm>
            <a:off x="0" y="0"/>
            <a:ext cx="3420000" cy="9462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空白">
    <p:spTree>
      <p:nvGrpSpPr>
        <p:cNvPr id="365" name="Shape 365"/>
        <p:cNvGrpSpPr/>
        <p:nvPr/>
      </p:nvGrpSpPr>
      <p:grpSpPr>
        <a:xfrm>
          <a:off x="0" y="0"/>
          <a:ext cx="0" cy="0"/>
          <a:chOff x="0" y="0"/>
          <a:chExt cx="0" cy="0"/>
        </a:xfrm>
      </p:grpSpPr>
      <p:sp>
        <p:nvSpPr>
          <p:cNvPr id="366" name="Shape 366"/>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67" name="Shape 367"/>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68" name="Shape 368"/>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
        <p:nvSpPr>
          <p:cNvPr id="369" name="Shape 369"/>
          <p:cNvSpPr/>
          <p:nvPr/>
        </p:nvSpPr>
        <p:spPr>
          <a:xfrm>
            <a:off x="0" y="102450"/>
            <a:ext cx="8154300" cy="1244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含標題的內容">
    <p:spTree>
      <p:nvGrpSpPr>
        <p:cNvPr id="370" name="Shape 370"/>
        <p:cNvGrpSpPr/>
        <p:nvPr/>
      </p:nvGrpSpPr>
      <p:grpSpPr>
        <a:xfrm>
          <a:off x="0" y="0"/>
          <a:ext cx="0" cy="0"/>
          <a:chOff x="0" y="0"/>
          <a:chExt cx="0" cy="0"/>
        </a:xfrm>
      </p:grpSpPr>
      <p:sp>
        <p:nvSpPr>
          <p:cNvPr id="371" name="Shape 371"/>
          <p:cNvSpPr txBox="1"/>
          <p:nvPr>
            <p:ph type="title"/>
          </p:nvPr>
        </p:nvSpPr>
        <p:spPr>
          <a:xfrm>
            <a:off x="457200" y="273050"/>
            <a:ext cx="3008400" cy="11619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72" name="Shape 372"/>
          <p:cNvSpPr txBox="1"/>
          <p:nvPr>
            <p:ph idx="1" type="body"/>
          </p:nvPr>
        </p:nvSpPr>
        <p:spPr>
          <a:xfrm>
            <a:off x="3575050" y="273050"/>
            <a:ext cx="5111700" cy="58530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hlink"/>
              </a:buClr>
              <a:buSzPct val="100000"/>
              <a:buFont typeface="Noto Sans Symbols"/>
              <a:defRPr b="1" i="0" sz="32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373" name="Shape 373"/>
          <p:cNvSpPr txBox="1"/>
          <p:nvPr>
            <p:ph idx="2" type="body"/>
          </p:nvPr>
        </p:nvSpPr>
        <p:spPr>
          <a:xfrm>
            <a:off x="457200" y="1435100"/>
            <a:ext cx="3008400" cy="46911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74" name="Shape 374"/>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75" name="Shape 375"/>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76" name="Shape 376"/>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含標題的圖片">
    <p:spTree>
      <p:nvGrpSpPr>
        <p:cNvPr id="377" name="Shape 377"/>
        <p:cNvGrpSpPr/>
        <p:nvPr/>
      </p:nvGrpSpPr>
      <p:grpSpPr>
        <a:xfrm>
          <a:off x="0" y="0"/>
          <a:ext cx="0" cy="0"/>
          <a:chOff x="0" y="0"/>
          <a:chExt cx="0" cy="0"/>
        </a:xfrm>
      </p:grpSpPr>
      <p:sp>
        <p:nvSpPr>
          <p:cNvPr id="378" name="Shape 378"/>
          <p:cNvSpPr txBox="1"/>
          <p:nvPr>
            <p:ph type="title"/>
          </p:nvPr>
        </p:nvSpPr>
        <p:spPr>
          <a:xfrm>
            <a:off x="1792288" y="4800600"/>
            <a:ext cx="5486400" cy="566700"/>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79" name="Shape 379"/>
          <p:cNvSpPr/>
          <p:nvPr>
            <p:ph idx="2" type="pic"/>
          </p:nvPr>
        </p:nvSpPr>
        <p:spPr>
          <a:xfrm>
            <a:off x="1792288" y="612775"/>
            <a:ext cx="5486400"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hlink"/>
              </a:buClr>
              <a:buFont typeface="Noto Sans Symbols"/>
              <a:buNone/>
              <a:defRPr b="1" i="0" sz="32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accent1"/>
              </a:buClr>
              <a:buFont typeface="Noto Sans Symbols"/>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380" name="Shape 380"/>
          <p:cNvSpPr txBox="1"/>
          <p:nvPr>
            <p:ph idx="1" type="body"/>
          </p:nvPr>
        </p:nvSpPr>
        <p:spPr>
          <a:xfrm>
            <a:off x="1792288" y="5367337"/>
            <a:ext cx="5486400" cy="804900"/>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hlink"/>
              </a:buClr>
              <a:buFont typeface="Noto Sans Symbols"/>
              <a:buNone/>
              <a:defRPr b="1" i="0" sz="1400" u="none" cap="none" strike="noStrike">
                <a:solidFill>
                  <a:schemeClr val="dk1"/>
                </a:solidFill>
                <a:latin typeface="Arial"/>
                <a:ea typeface="Arial"/>
                <a:cs typeface="Arial"/>
                <a:sym typeface="Arial"/>
              </a:defRPr>
            </a:lvl1pPr>
            <a:lvl2pPr indent="0" lvl="1" marL="457200" marR="0" rtl="0" algn="l">
              <a:spcBef>
                <a:spcPts val="240"/>
              </a:spcBef>
              <a:spcAft>
                <a:spcPts val="0"/>
              </a:spcAft>
              <a:buClr>
                <a:schemeClr val="accent1"/>
              </a:buClr>
              <a:buFont typeface="Noto Sans Symbols"/>
              <a:buNone/>
              <a:defRPr b="0" i="0" sz="1200" u="none" cap="none" strike="noStrike">
                <a:solidFill>
                  <a:schemeClr val="dk1"/>
                </a:solidFill>
                <a:latin typeface="Arial"/>
                <a:ea typeface="Arial"/>
                <a:cs typeface="Arial"/>
                <a:sym typeface="Arial"/>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Arial"/>
                <a:ea typeface="Arial"/>
                <a:cs typeface="Arial"/>
                <a:sym typeface="Arial"/>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5pPr>
            <a:lvl6pPr indent="0" lvl="5" marL="22860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381" name="Shape 381"/>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82" name="Shape 382"/>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83" name="Shape 383"/>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標題及直排文字">
    <p:spTree>
      <p:nvGrpSpPr>
        <p:cNvPr id="384" name="Shape 384"/>
        <p:cNvGrpSpPr/>
        <p:nvPr/>
      </p:nvGrpSpPr>
      <p:grpSpPr>
        <a:xfrm>
          <a:off x="0" y="0"/>
          <a:ext cx="0" cy="0"/>
          <a:chOff x="0" y="0"/>
          <a:chExt cx="0" cy="0"/>
        </a:xfrm>
      </p:grpSpPr>
      <p:sp>
        <p:nvSpPr>
          <p:cNvPr id="385" name="Shape 385"/>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86" name="Shape 386"/>
          <p:cNvSpPr txBox="1"/>
          <p:nvPr>
            <p:ph idx="1" type="body"/>
          </p:nvPr>
        </p:nvSpPr>
        <p:spPr>
          <a:xfrm rot="5400000">
            <a:off x="1947900" y="-414375"/>
            <a:ext cx="5248200" cy="8229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7" name="Shape 387"/>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88" name="Shape 388"/>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89" name="Shape 389"/>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直排標題及文字">
    <p:spTree>
      <p:nvGrpSpPr>
        <p:cNvPr id="390" name="Shape 390"/>
        <p:cNvGrpSpPr/>
        <p:nvPr/>
      </p:nvGrpSpPr>
      <p:grpSpPr>
        <a:xfrm>
          <a:off x="0" y="0"/>
          <a:ext cx="0" cy="0"/>
          <a:chOff x="0" y="0"/>
          <a:chExt cx="0" cy="0"/>
        </a:xfrm>
      </p:grpSpPr>
      <p:sp>
        <p:nvSpPr>
          <p:cNvPr id="391" name="Shape 391"/>
          <p:cNvSpPr txBox="1"/>
          <p:nvPr>
            <p:ph type="title"/>
          </p:nvPr>
        </p:nvSpPr>
        <p:spPr>
          <a:xfrm rot="5400000">
            <a:off x="4686300" y="2324100"/>
            <a:ext cx="5943600" cy="20574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92" name="Shape 392"/>
          <p:cNvSpPr txBox="1"/>
          <p:nvPr>
            <p:ph idx="1" type="body"/>
          </p:nvPr>
        </p:nvSpPr>
        <p:spPr>
          <a:xfrm rot="5400000">
            <a:off x="495300" y="342899"/>
            <a:ext cx="5943600" cy="6019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3" name="Shape 393"/>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94" name="Shape 394"/>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95" name="Shape 395"/>
          <p:cNvSpPr txBox="1"/>
          <p:nvPr>
            <p:ph idx="12" type="sldNum"/>
          </p:nvPr>
        </p:nvSpPr>
        <p:spPr>
          <a:xfrm>
            <a:off x="8156549" y="6386525"/>
            <a:ext cx="7176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bl">
  <p:cSld name="標題及表格">
    <p:spTree>
      <p:nvGrpSpPr>
        <p:cNvPr id="396" name="Shape 396"/>
        <p:cNvGrpSpPr/>
        <p:nvPr/>
      </p:nvGrpSpPr>
      <p:grpSpPr>
        <a:xfrm>
          <a:off x="0" y="0"/>
          <a:ext cx="0" cy="0"/>
          <a:chOff x="0" y="0"/>
          <a:chExt cx="0" cy="0"/>
        </a:xfrm>
      </p:grpSpPr>
      <p:sp>
        <p:nvSpPr>
          <p:cNvPr id="397" name="Shape 397"/>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398" name="Shape 398"/>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399" name="Shape 399"/>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00" name="Shape 400"/>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chart">
  <p:cSld name="標題及圖表">
    <p:spTree>
      <p:nvGrpSpPr>
        <p:cNvPr id="401" name="Shape 401"/>
        <p:cNvGrpSpPr/>
        <p:nvPr/>
      </p:nvGrpSpPr>
      <p:grpSpPr>
        <a:xfrm>
          <a:off x="0" y="0"/>
          <a:ext cx="0" cy="0"/>
          <a:chOff x="0" y="0"/>
          <a:chExt cx="0" cy="0"/>
        </a:xfrm>
      </p:grpSpPr>
      <p:sp>
        <p:nvSpPr>
          <p:cNvPr id="402" name="Shape 402"/>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403" name="Shape 403"/>
          <p:cNvSpPr/>
          <p:nvPr>
            <p:ph idx="2" type="chart"/>
          </p:nvPr>
        </p:nvSpPr>
        <p:spPr>
          <a:xfrm>
            <a:off x="457200" y="1076325"/>
            <a:ext cx="8229600" cy="52482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b="1"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4" name="Shape 404"/>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05" name="Shape 405"/>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406" name="Shape 406"/>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lang="en-US" u="none">
                <a:latin typeface="Verdana"/>
                <a:ea typeface="Verdana"/>
                <a:cs typeface="Verdana"/>
                <a:sym typeface="Verdana"/>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只有標題">
    <p:spTree>
      <p:nvGrpSpPr>
        <p:cNvPr id="58" name="Shape 58"/>
        <p:cNvGrpSpPr/>
        <p:nvPr/>
      </p:nvGrpSpPr>
      <p:grpSpPr>
        <a:xfrm>
          <a:off x="0" y="0"/>
          <a:ext cx="0" cy="0"/>
          <a:chOff x="0" y="0"/>
          <a:chExt cx="0" cy="0"/>
        </a:xfrm>
      </p:grpSpPr>
      <p:sp>
        <p:nvSpPr>
          <p:cNvPr id="59" name="Shape 59"/>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60" name="Shape 60"/>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1" name="Shape 61"/>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2" name="Shape 6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比對">
    <p:spTree>
      <p:nvGrpSpPr>
        <p:cNvPr id="63" name="Shape 63"/>
        <p:cNvGrpSpPr/>
        <p:nvPr/>
      </p:nvGrpSpPr>
      <p:grpSpPr>
        <a:xfrm>
          <a:off x="0" y="0"/>
          <a:ext cx="0" cy="0"/>
          <a:chOff x="0" y="0"/>
          <a:chExt cx="0" cy="0"/>
        </a:xfrm>
      </p:grpSpPr>
      <p:sp>
        <p:nvSpPr>
          <p:cNvPr id="64" name="Shape 64"/>
          <p:cNvSpPr txBox="1"/>
          <p:nvPr>
            <p:ph idx="1" type="body"/>
          </p:nvPr>
        </p:nvSpPr>
        <p:spPr>
          <a:xfrm>
            <a:off x="457200" y="1916832"/>
            <a:ext cx="3682800" cy="42093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65" name="Shape 65"/>
          <p:cNvSpPr txBox="1"/>
          <p:nvPr>
            <p:ph idx="2" type="body"/>
          </p:nvPr>
        </p:nvSpPr>
        <p:spPr>
          <a:xfrm>
            <a:off x="4211960" y="1916832"/>
            <a:ext cx="3816424" cy="4209331"/>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66" name="Shape 66"/>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7" name="Shape 67"/>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68" name="Shape 68"/>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69" name="Shape 6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70" name="Shape 70"/>
          <p:cNvSpPr txBox="1"/>
          <p:nvPr>
            <p:ph idx="3" type="subTitle"/>
          </p:nvPr>
        </p:nvSpPr>
        <p:spPr>
          <a:xfrm>
            <a:off x="457200" y="1276925"/>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algn="ctr">
              <a:spcBef>
                <a:spcPts val="0"/>
              </a:spcBef>
              <a:buNone/>
              <a:defRPr b="1"/>
            </a:lvl1pPr>
            <a:lvl2pPr lvl="1" algn="ctr">
              <a:spcBef>
                <a:spcPts val="0"/>
              </a:spcBef>
              <a:buNone/>
              <a:defRPr b="1"/>
            </a:lvl2pPr>
            <a:lvl3pPr lvl="2" algn="ctr">
              <a:spcBef>
                <a:spcPts val="0"/>
              </a:spcBef>
              <a:buNone/>
              <a:defRPr b="1"/>
            </a:lvl3pPr>
            <a:lvl4pPr lvl="3" algn="ctr">
              <a:spcBef>
                <a:spcPts val="0"/>
              </a:spcBef>
              <a:buNone/>
              <a:defRPr b="1"/>
            </a:lvl4pPr>
            <a:lvl5pPr lvl="4" algn="ctr">
              <a:spcBef>
                <a:spcPts val="0"/>
              </a:spcBef>
              <a:buNone/>
              <a:defRPr b="1"/>
            </a:lvl5pPr>
            <a:lvl6pPr lvl="5" algn="ctr">
              <a:spcBef>
                <a:spcPts val="0"/>
              </a:spcBef>
              <a:buNone/>
              <a:defRPr b="1"/>
            </a:lvl6pPr>
            <a:lvl7pPr lvl="6" algn="ctr">
              <a:spcBef>
                <a:spcPts val="0"/>
              </a:spcBef>
              <a:buNone/>
              <a:defRPr b="1"/>
            </a:lvl7pPr>
            <a:lvl8pPr lvl="7" algn="ctr">
              <a:spcBef>
                <a:spcPts val="0"/>
              </a:spcBef>
              <a:buNone/>
              <a:defRPr b="1"/>
            </a:lvl8pPr>
            <a:lvl9pPr lvl="8" algn="ctr">
              <a:spcBef>
                <a:spcPts val="0"/>
              </a:spcBef>
              <a:buNone/>
              <a:defRPr b="1"/>
            </a:lvl9pPr>
          </a:lstStyle>
          <a:p/>
        </p:txBody>
      </p:sp>
      <p:sp>
        <p:nvSpPr>
          <p:cNvPr id="71" name="Shape 71"/>
          <p:cNvSpPr txBox="1"/>
          <p:nvPr>
            <p:ph idx="4" type="subTitle"/>
          </p:nvPr>
        </p:nvSpPr>
        <p:spPr>
          <a:xfrm>
            <a:off x="4211950" y="1276925"/>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兩項物件">
    <p:spTree>
      <p:nvGrpSpPr>
        <p:cNvPr id="72" name="Shape 72"/>
        <p:cNvGrpSpPr/>
        <p:nvPr/>
      </p:nvGrpSpPr>
      <p:grpSpPr>
        <a:xfrm>
          <a:off x="0" y="0"/>
          <a:ext cx="0" cy="0"/>
          <a:chOff x="0" y="0"/>
          <a:chExt cx="0" cy="0"/>
        </a:xfrm>
      </p:grpSpPr>
      <p:sp>
        <p:nvSpPr>
          <p:cNvPr id="73" name="Shape 73"/>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74" name="Shape 74"/>
          <p:cNvSpPr txBox="1"/>
          <p:nvPr>
            <p:ph idx="1" type="body"/>
          </p:nvPr>
        </p:nvSpPr>
        <p:spPr>
          <a:xfrm>
            <a:off x="457200" y="1076325"/>
            <a:ext cx="3610743"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75" name="Shape 75"/>
          <p:cNvSpPr txBox="1"/>
          <p:nvPr>
            <p:ph idx="2" type="body"/>
          </p:nvPr>
        </p:nvSpPr>
        <p:spPr>
          <a:xfrm>
            <a:off x="4211960" y="1076325"/>
            <a:ext cx="3888432"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76" name="Shape 76"/>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77" name="Shape 77"/>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78" name="Shape 7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及物件 + 副標題">
    <p:spTree>
      <p:nvGrpSpPr>
        <p:cNvPr id="79" name="Shape 79"/>
        <p:cNvGrpSpPr/>
        <p:nvPr/>
      </p:nvGrpSpPr>
      <p:grpSpPr>
        <a:xfrm>
          <a:off x="0" y="0"/>
          <a:ext cx="0" cy="0"/>
          <a:chOff x="0" y="0"/>
          <a:chExt cx="0" cy="0"/>
        </a:xfrm>
      </p:grpSpPr>
      <p:sp>
        <p:nvSpPr>
          <p:cNvPr id="80" name="Shape 80"/>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82" name="Shape 82"/>
          <p:cNvGrpSpPr/>
          <p:nvPr/>
        </p:nvGrpSpPr>
        <p:grpSpPr>
          <a:xfrm>
            <a:off x="-9525" y="355350"/>
            <a:ext cx="9153525" cy="838199"/>
            <a:chOff x="-9525" y="521525"/>
            <a:chExt cx="9153525" cy="838199"/>
          </a:xfrm>
        </p:grpSpPr>
        <p:sp>
          <p:nvSpPr>
            <p:cNvPr id="83" name="Shape 83"/>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4" name="Shape 84"/>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85" name="Shape 85"/>
            <p:cNvGrpSpPr/>
            <p:nvPr/>
          </p:nvGrpSpPr>
          <p:grpSpPr>
            <a:xfrm>
              <a:off x="152399" y="521525"/>
              <a:ext cx="838263" cy="838199"/>
              <a:chOff x="152399" y="228600"/>
              <a:chExt cx="838263" cy="838199"/>
            </a:xfrm>
          </p:grpSpPr>
          <p:sp>
            <p:nvSpPr>
              <p:cNvPr id="86" name="Shape 86"/>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7" name="Shape 87"/>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 name="Shape 88"/>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89" name="Shape 89"/>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90" name="Shape 90"/>
          <p:cNvSpPr txBox="1"/>
          <p:nvPr>
            <p:ph type="title"/>
          </p:nvPr>
        </p:nvSpPr>
        <p:spPr>
          <a:xfrm>
            <a:off x="1143000" y="5076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91" name="Shape 91"/>
          <p:cNvSpPr txBox="1"/>
          <p:nvPr>
            <p:ph idx="2" type="body"/>
          </p:nvPr>
        </p:nvSpPr>
        <p:spPr>
          <a:xfrm>
            <a:off x="457200" y="1228762"/>
            <a:ext cx="7643100" cy="50958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defRPr b="0" i="0" sz="28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9pPr>
          </a:lstStyle>
          <a:p/>
        </p:txBody>
      </p:sp>
      <p:sp>
        <p:nvSpPr>
          <p:cNvPr id="92" name="Shape 92"/>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93" name="Shape 93"/>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94" name="Shape 9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兩項物件 +副標題">
    <p:spTree>
      <p:nvGrpSpPr>
        <p:cNvPr id="95" name="Shape 95"/>
        <p:cNvGrpSpPr/>
        <p:nvPr/>
      </p:nvGrpSpPr>
      <p:grpSpPr>
        <a:xfrm>
          <a:off x="0" y="0"/>
          <a:ext cx="0" cy="0"/>
          <a:chOff x="0" y="0"/>
          <a:chExt cx="0" cy="0"/>
        </a:xfrm>
      </p:grpSpPr>
      <p:sp>
        <p:nvSpPr>
          <p:cNvPr id="96" name="Shape 96"/>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97" name="Shape 97"/>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nvGrpSpPr>
          <p:cNvPr id="98" name="Shape 98"/>
          <p:cNvGrpSpPr/>
          <p:nvPr/>
        </p:nvGrpSpPr>
        <p:grpSpPr>
          <a:xfrm>
            <a:off x="-9525" y="355350"/>
            <a:ext cx="9153525" cy="838199"/>
            <a:chOff x="-9525" y="521525"/>
            <a:chExt cx="9153525" cy="838199"/>
          </a:xfrm>
        </p:grpSpPr>
        <p:sp>
          <p:nvSpPr>
            <p:cNvPr id="99" name="Shape 99"/>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0" name="Shape 100"/>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01" name="Shape 101"/>
            <p:cNvGrpSpPr/>
            <p:nvPr/>
          </p:nvGrpSpPr>
          <p:grpSpPr>
            <a:xfrm>
              <a:off x="152399" y="521525"/>
              <a:ext cx="838263" cy="838199"/>
              <a:chOff x="152399" y="228600"/>
              <a:chExt cx="838263" cy="838199"/>
            </a:xfrm>
          </p:grpSpPr>
          <p:sp>
            <p:nvSpPr>
              <p:cNvPr id="102" name="Shape 102"/>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 name="Shape 103"/>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4" name="Shape 104"/>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105" name="Shape 105"/>
          <p:cNvSpPr txBox="1"/>
          <p:nvPr>
            <p:ph idx="1" type="subTitle"/>
          </p:nvPr>
        </p:nvSpPr>
        <p:spPr>
          <a:xfrm>
            <a:off x="990900" y="165350"/>
            <a:ext cx="6857700" cy="342300"/>
          </a:xfrm>
          <a:prstGeom prst="rect">
            <a:avLst/>
          </a:prstGeom>
        </p:spPr>
        <p:txBody>
          <a:bodyPr anchorCtr="0" anchor="b"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sp>
        <p:nvSpPr>
          <p:cNvPr id="106" name="Shape 106"/>
          <p:cNvSpPr txBox="1"/>
          <p:nvPr>
            <p:ph type="title"/>
          </p:nvPr>
        </p:nvSpPr>
        <p:spPr>
          <a:xfrm>
            <a:off x="1143000" y="5016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07" name="Shape 107"/>
          <p:cNvSpPr txBox="1"/>
          <p:nvPr>
            <p:ph idx="2" type="body"/>
          </p:nvPr>
        </p:nvSpPr>
        <p:spPr>
          <a:xfrm>
            <a:off x="457200" y="1250925"/>
            <a:ext cx="3610800"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108" name="Shape 108"/>
          <p:cNvSpPr txBox="1"/>
          <p:nvPr>
            <p:ph idx="3" type="body"/>
          </p:nvPr>
        </p:nvSpPr>
        <p:spPr>
          <a:xfrm>
            <a:off x="4211955" y="1250925"/>
            <a:ext cx="3888299" cy="5073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defRPr b="0" i="0" sz="2400" u="none" cap="none" strike="noStrike">
                <a:solidFill>
                  <a:schemeClr val="dk1"/>
                </a:solidFill>
                <a:latin typeface="Arial"/>
                <a:ea typeface="Arial"/>
                <a:cs typeface="Arial"/>
                <a:sym typeface="Arial"/>
              </a:defRPr>
            </a:lvl1pPr>
            <a:lvl2pPr indent="-133350" lvl="1" marL="742950" marR="0" rtl="0" algn="l">
              <a:spcBef>
                <a:spcPts val="480"/>
              </a:spcBef>
              <a:spcAft>
                <a:spcPts val="0"/>
              </a:spcAft>
              <a:buClr>
                <a:schemeClr val="accent1"/>
              </a:buClr>
              <a:buSzPct val="100000"/>
              <a:buFont typeface="Noto Sans Symbols"/>
              <a:defRPr b="0" i="0" sz="2400" u="none" cap="none" strike="noStrike">
                <a:solidFill>
                  <a:schemeClr val="dk1"/>
                </a:solidFill>
                <a:latin typeface="Arial"/>
                <a:ea typeface="Arial"/>
                <a:cs typeface="Arial"/>
                <a:sym typeface="Arial"/>
              </a:defRPr>
            </a:lvl2pPr>
            <a:lvl3pPr indent="-101600" lvl="2" marL="1143000" marR="0" rtl="0" algn="l">
              <a:spcBef>
                <a:spcPts val="400"/>
              </a:spcBef>
              <a:spcAft>
                <a:spcPts val="0"/>
              </a:spcAft>
              <a:buClr>
                <a:schemeClr val="dk1"/>
              </a:buClr>
              <a:buSzPct val="100000"/>
              <a:buFont typeface="Arial"/>
              <a:defRPr b="0" i="0" sz="2000" u="none" cap="none" strike="noStrike">
                <a:solidFill>
                  <a:schemeClr val="dk1"/>
                </a:solidFill>
                <a:latin typeface="Arial"/>
                <a:ea typeface="Arial"/>
                <a:cs typeface="Arial"/>
                <a:sym typeface="Arial"/>
              </a:defRPr>
            </a:lvl3pPr>
            <a:lvl4pPr indent="-114300" lvl="3" marL="1600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4pPr>
            <a:lvl5pPr indent="-114300" lvl="4" marL="20574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5pPr>
            <a:lvl6pPr indent="-114300" lvl="5" marL="25146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6pPr>
            <a:lvl7pPr indent="-114300" lvl="6" marL="29718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7pPr>
            <a:lvl8pPr indent="-114300" lvl="7" marL="3429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8pPr>
            <a:lvl9pPr indent="-114300" lvl="8" marL="38862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9pPr>
          </a:lstStyle>
          <a:p/>
        </p:txBody>
      </p:sp>
      <p:sp>
        <p:nvSpPr>
          <p:cNvPr id="109" name="Shape 109"/>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0" name="Shape 110"/>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1" name="Shape 11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標題比對 + 副標題">
    <p:spTree>
      <p:nvGrpSpPr>
        <p:cNvPr id="112" name="Shape 112"/>
        <p:cNvGrpSpPr/>
        <p:nvPr/>
      </p:nvGrpSpPr>
      <p:grpSpPr>
        <a:xfrm>
          <a:off x="0" y="0"/>
          <a:ext cx="0" cy="0"/>
          <a:chOff x="0" y="0"/>
          <a:chExt cx="0" cy="0"/>
        </a:xfrm>
      </p:grpSpPr>
      <p:sp>
        <p:nvSpPr>
          <p:cNvPr id="113" name="Shape 113"/>
          <p:cNvSpPr/>
          <p:nvPr/>
        </p:nvSpPr>
        <p:spPr>
          <a:xfrm>
            <a:off x="8157375" y="242900"/>
            <a:ext cx="986700" cy="838200"/>
          </a:xfrm>
          <a:prstGeom prst="rect">
            <a:avLst/>
          </a:prstGeom>
          <a:solidFill>
            <a:srgbClr val="DEE3EF"/>
          </a:solidFill>
          <a:ln>
            <a:noFill/>
          </a:ln>
        </p:spPr>
        <p:txBody>
          <a:bodyPr anchorCtr="0" anchor="ctr" bIns="91425" lIns="91425" rIns="91425" tIns="91425">
            <a:noAutofit/>
          </a:bodyPr>
          <a:lstStyle/>
          <a:p>
            <a:pPr lvl="0">
              <a:spcBef>
                <a:spcPts val="0"/>
              </a:spcBef>
              <a:buNone/>
            </a:pPr>
            <a:r>
              <a:t/>
            </a:r>
            <a:endParaRPr/>
          </a:p>
        </p:txBody>
      </p:sp>
      <p:sp>
        <p:nvSpPr>
          <p:cNvPr id="114" name="Shape 114"/>
          <p:cNvSpPr/>
          <p:nvPr/>
        </p:nvSpPr>
        <p:spPr>
          <a:xfrm>
            <a:off x="0" y="242900"/>
            <a:ext cx="8157300" cy="9507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5" name="Shape 115"/>
          <p:cNvSpPr txBox="1"/>
          <p:nvPr>
            <p:ph idx="1" type="body"/>
          </p:nvPr>
        </p:nvSpPr>
        <p:spPr>
          <a:xfrm>
            <a:off x="457200" y="2136350"/>
            <a:ext cx="36828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116" name="Shape 116"/>
          <p:cNvSpPr txBox="1"/>
          <p:nvPr>
            <p:ph idx="2" type="body"/>
          </p:nvPr>
        </p:nvSpPr>
        <p:spPr>
          <a:xfrm>
            <a:off x="4211955" y="2136350"/>
            <a:ext cx="3816300" cy="3989700"/>
          </a:xfrm>
          <a:prstGeom prst="rect">
            <a:avLst/>
          </a:prstGeom>
          <a:noFill/>
          <a:ln cap="flat" cmpd="sng" w="19050">
            <a:solidFill>
              <a:srgbClr val="000000">
                <a:alpha val="0"/>
              </a:srgbClr>
            </a:solidFill>
            <a:prstDash val="solid"/>
            <a:round/>
            <a:headEnd len="med" w="med" type="none"/>
            <a:tailEnd len="med" w="med" type="none"/>
          </a:ln>
        </p:spPr>
        <p:txBody>
          <a:bodyPr anchorCtr="0" anchor="t" bIns="91425" lIns="91425" rIns="91425" tIns="91425"/>
          <a:lstStyle>
            <a:lvl1pPr indent="-190500" lvl="0" marL="342900" marR="0" rtl="0" algn="l">
              <a:spcBef>
                <a:spcPts val="480"/>
              </a:spcBef>
              <a:spcAft>
                <a:spcPts val="0"/>
              </a:spcAft>
              <a:buClr>
                <a:schemeClr val="hlink"/>
              </a:buClr>
              <a:buSzPct val="100000"/>
              <a:buFont typeface="Noto Sans Symbols"/>
              <a:defRPr i="0" sz="2400" u="none" cap="none" strike="noStrike">
                <a:solidFill>
                  <a:schemeClr val="dk1"/>
                </a:solidFill>
                <a:latin typeface="Arial"/>
                <a:ea typeface="Arial"/>
                <a:cs typeface="Arial"/>
                <a:sym typeface="Arial"/>
              </a:defRPr>
            </a:lvl1pPr>
            <a:lvl2pPr indent="-158750" lvl="1" marL="742950" marR="0" rtl="0" algn="l">
              <a:spcBef>
                <a:spcPts val="400"/>
              </a:spcBef>
              <a:spcAft>
                <a:spcPts val="0"/>
              </a:spcAft>
              <a:buClr>
                <a:schemeClr val="accent1"/>
              </a:buClr>
              <a:buSzPct val="100000"/>
              <a:buFont typeface="Noto Sans Symbols"/>
              <a:defRPr b="0" i="0" sz="2000" u="none" cap="none" strike="noStrike">
                <a:solidFill>
                  <a:schemeClr val="dk1"/>
                </a:solidFill>
                <a:latin typeface="Arial"/>
                <a:ea typeface="Arial"/>
                <a:cs typeface="Arial"/>
                <a:sym typeface="Arial"/>
              </a:defRPr>
            </a:lvl2pPr>
            <a:lvl3pPr indent="-114300" lvl="2" marL="1143000" marR="0" rtl="0" algn="l">
              <a:spcBef>
                <a:spcPts val="360"/>
              </a:spcBef>
              <a:spcAft>
                <a:spcPts val="0"/>
              </a:spcAft>
              <a:buClr>
                <a:schemeClr val="dk1"/>
              </a:buClr>
              <a:buSzPct val="100000"/>
              <a:buFont typeface="Arial"/>
              <a:defRPr b="0" i="0" sz="1800" u="none" cap="none" strike="noStrike">
                <a:solidFill>
                  <a:schemeClr val="dk1"/>
                </a:solidFill>
                <a:latin typeface="Arial"/>
                <a:ea typeface="Arial"/>
                <a:cs typeface="Arial"/>
                <a:sym typeface="Arial"/>
              </a:defRPr>
            </a:lvl3pPr>
            <a:lvl4pPr indent="-127000" lvl="3" marL="1600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4pPr>
            <a:lvl5pPr indent="-127000" lvl="4" marL="20574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5pPr>
            <a:lvl6pPr indent="-127000" lvl="5" marL="25146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6pPr>
            <a:lvl7pPr indent="-127000" lvl="6" marL="29718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7pPr>
            <a:lvl8pPr indent="-127000" lvl="7" marL="34290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8pPr>
            <a:lvl9pPr indent="-127000" lvl="8" marL="3886200" marR="0" rtl="0" algn="l">
              <a:spcBef>
                <a:spcPts val="320"/>
              </a:spcBef>
              <a:spcAft>
                <a:spcPts val="0"/>
              </a:spcAft>
              <a:buClr>
                <a:schemeClr val="dk1"/>
              </a:buClr>
              <a:buSzPct val="100000"/>
              <a:buFont typeface="Arial"/>
              <a:defRPr b="0" i="0" sz="1600" u="none" cap="none" strike="noStrike">
                <a:solidFill>
                  <a:schemeClr val="dk1"/>
                </a:solidFill>
                <a:latin typeface="Arial"/>
                <a:ea typeface="Arial"/>
                <a:cs typeface="Arial"/>
                <a:sym typeface="Arial"/>
              </a:defRPr>
            </a:lvl9pPr>
          </a:lstStyle>
          <a:p/>
        </p:txBody>
      </p:sp>
      <p:sp>
        <p:nvSpPr>
          <p:cNvPr id="117" name="Shape 117"/>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8" name="Shape 118"/>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19" name="Shape 11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u="none">
                <a:latin typeface="Verdana"/>
                <a:ea typeface="Verdana"/>
                <a:cs typeface="Verdana"/>
                <a:sym typeface="Verdana"/>
              </a:rPr>
              <a:t>‹#›</a:t>
            </a:fld>
          </a:p>
        </p:txBody>
      </p:sp>
      <p:sp>
        <p:nvSpPr>
          <p:cNvPr id="120" name="Shape 120"/>
          <p:cNvSpPr txBox="1"/>
          <p:nvPr>
            <p:ph idx="3" type="subTitle"/>
          </p:nvPr>
        </p:nvSpPr>
        <p:spPr>
          <a:xfrm>
            <a:off x="457200" y="1496450"/>
            <a:ext cx="36828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sp>
        <p:nvSpPr>
          <p:cNvPr id="121" name="Shape 121"/>
          <p:cNvSpPr txBox="1"/>
          <p:nvPr>
            <p:ph idx="4" type="subTitle"/>
          </p:nvPr>
        </p:nvSpPr>
        <p:spPr>
          <a:xfrm>
            <a:off x="4211950" y="1496450"/>
            <a:ext cx="3816300" cy="639900"/>
          </a:xfrm>
          <a:prstGeom prst="rect">
            <a:avLst/>
          </a:prstGeom>
          <a:ln cap="flat" cmpd="sng" w="19050">
            <a:solidFill>
              <a:srgbClr val="000000"/>
            </a:solidFill>
            <a:prstDash val="solid"/>
            <a:round/>
            <a:headEnd len="med" w="med" type="none"/>
            <a:tailEnd len="med" w="med" type="none"/>
          </a:ln>
        </p:spPr>
        <p:txBody>
          <a:bodyPr anchorCtr="0" anchor="b" bIns="91425" lIns="91425" rIns="91425" tIns="91425"/>
          <a:lstStyle>
            <a:lvl1pPr lvl="0" rtl="0" algn="ctr">
              <a:spcBef>
                <a:spcPts val="0"/>
              </a:spcBef>
              <a:buNone/>
              <a:defRPr b="1"/>
            </a:lvl1pPr>
            <a:lvl2pPr lvl="1" rtl="0" algn="ctr">
              <a:spcBef>
                <a:spcPts val="0"/>
              </a:spcBef>
              <a:buNone/>
              <a:defRPr b="1"/>
            </a:lvl2pPr>
            <a:lvl3pPr lvl="2" rtl="0" algn="ctr">
              <a:spcBef>
                <a:spcPts val="0"/>
              </a:spcBef>
              <a:buNone/>
              <a:defRPr b="1"/>
            </a:lvl3pPr>
            <a:lvl4pPr lvl="3" rtl="0" algn="ctr">
              <a:spcBef>
                <a:spcPts val="0"/>
              </a:spcBef>
              <a:buNone/>
              <a:defRPr b="1"/>
            </a:lvl4pPr>
            <a:lvl5pPr lvl="4" rtl="0" algn="ctr">
              <a:spcBef>
                <a:spcPts val="0"/>
              </a:spcBef>
              <a:buNone/>
              <a:defRPr b="1"/>
            </a:lvl5pPr>
            <a:lvl6pPr lvl="5" rtl="0" algn="ctr">
              <a:spcBef>
                <a:spcPts val="0"/>
              </a:spcBef>
              <a:buNone/>
              <a:defRPr b="1"/>
            </a:lvl6pPr>
            <a:lvl7pPr lvl="6" rtl="0" algn="ctr">
              <a:spcBef>
                <a:spcPts val="0"/>
              </a:spcBef>
              <a:buNone/>
              <a:defRPr b="1"/>
            </a:lvl7pPr>
            <a:lvl8pPr lvl="7" rtl="0" algn="ctr">
              <a:spcBef>
                <a:spcPts val="0"/>
              </a:spcBef>
              <a:buNone/>
              <a:defRPr b="1"/>
            </a:lvl8pPr>
            <a:lvl9pPr lvl="8" rtl="0" algn="ctr">
              <a:spcBef>
                <a:spcPts val="0"/>
              </a:spcBef>
              <a:buNone/>
              <a:defRPr b="1"/>
            </a:lvl9pPr>
          </a:lstStyle>
          <a:p/>
        </p:txBody>
      </p:sp>
      <p:grpSp>
        <p:nvGrpSpPr>
          <p:cNvPr id="122" name="Shape 122"/>
          <p:cNvGrpSpPr/>
          <p:nvPr/>
        </p:nvGrpSpPr>
        <p:grpSpPr>
          <a:xfrm>
            <a:off x="-9525" y="355350"/>
            <a:ext cx="9153525" cy="838199"/>
            <a:chOff x="-9525" y="521525"/>
            <a:chExt cx="9153525" cy="838199"/>
          </a:xfrm>
        </p:grpSpPr>
        <p:sp>
          <p:nvSpPr>
            <p:cNvPr id="123" name="Shape 123"/>
            <p:cNvSpPr/>
            <p:nvPr/>
          </p:nvSpPr>
          <p:spPr>
            <a:xfrm>
              <a:off x="-9525" y="637412"/>
              <a:ext cx="8194800" cy="633299"/>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 name="Shape 124"/>
            <p:cNvSpPr/>
            <p:nvPr/>
          </p:nvSpPr>
          <p:spPr>
            <a:xfrm>
              <a:off x="8153400" y="640587"/>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25" name="Shape 125"/>
            <p:cNvGrpSpPr/>
            <p:nvPr/>
          </p:nvGrpSpPr>
          <p:grpSpPr>
            <a:xfrm>
              <a:off x="152399" y="521525"/>
              <a:ext cx="838263" cy="838199"/>
              <a:chOff x="152399" y="228600"/>
              <a:chExt cx="838263" cy="838199"/>
            </a:xfrm>
          </p:grpSpPr>
          <p:sp>
            <p:nvSpPr>
              <p:cNvPr id="126" name="Shape 126"/>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7" name="Shape 127"/>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8" name="Shape 128"/>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grpSp>
      <p:sp>
        <p:nvSpPr>
          <p:cNvPr id="129" name="Shape 129"/>
          <p:cNvSpPr txBox="1"/>
          <p:nvPr>
            <p:ph type="title"/>
          </p:nvPr>
        </p:nvSpPr>
        <p:spPr>
          <a:xfrm>
            <a:off x="1143000" y="50775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130" name="Shape 130"/>
          <p:cNvSpPr txBox="1"/>
          <p:nvPr>
            <p:ph idx="5" type="subTitle"/>
          </p:nvPr>
        </p:nvSpPr>
        <p:spPr>
          <a:xfrm>
            <a:off x="990900" y="165350"/>
            <a:ext cx="6857700" cy="342300"/>
          </a:xfrm>
          <a:prstGeom prst="rect">
            <a:avLst/>
          </a:prstGeom>
        </p:spPr>
        <p:txBody>
          <a:bodyPr anchorCtr="0" anchor="b" bIns="91425" lIns="91425" rIns="91425" tIns="91425"/>
          <a:lstStyle>
            <a:lvl1pPr lvl="0">
              <a:spcBef>
                <a:spcPts val="0"/>
              </a:spcBef>
              <a:buNone/>
              <a:defRPr sz="1400"/>
            </a:lvl1pPr>
            <a:lvl2pPr lvl="1">
              <a:spcBef>
                <a:spcPts val="0"/>
              </a:spcBef>
              <a:buNone/>
              <a:defRPr sz="1400"/>
            </a:lvl2pPr>
            <a:lvl3pPr lvl="2">
              <a:spcBef>
                <a:spcPts val="0"/>
              </a:spcBef>
              <a:buNone/>
              <a:defRPr sz="1400"/>
            </a:lvl3pPr>
            <a:lvl4pPr lvl="3">
              <a:spcBef>
                <a:spcPts val="0"/>
              </a:spcBef>
              <a:buNone/>
              <a:defRPr sz="1400"/>
            </a:lvl4pPr>
            <a:lvl5pPr lvl="4">
              <a:spcBef>
                <a:spcPts val="0"/>
              </a:spcBef>
              <a:buNone/>
              <a:defRPr sz="1400"/>
            </a:lvl5pPr>
            <a:lvl6pPr lvl="5">
              <a:spcBef>
                <a:spcPts val="0"/>
              </a:spcBef>
              <a:buNone/>
              <a:defRPr sz="1400"/>
            </a:lvl6pPr>
            <a:lvl7pPr lvl="6">
              <a:spcBef>
                <a:spcPts val="0"/>
              </a:spcBef>
              <a:buNone/>
              <a:defRPr sz="1400"/>
            </a:lvl7pPr>
            <a:lvl8pPr lvl="7">
              <a:spcBef>
                <a:spcPts val="0"/>
              </a:spcBef>
              <a:buNone/>
              <a:defRPr sz="1400"/>
            </a:lvl8pPr>
            <a:lvl9pPr lvl="8">
              <a:spcBef>
                <a:spcPts val="0"/>
              </a:spcBef>
              <a:buNone/>
              <a:defRPr sz="1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p:nvPr/>
        </p:nvSpPr>
        <p:spPr>
          <a:xfrm>
            <a:off x="-9525" y="344487"/>
            <a:ext cx="8194674" cy="633412"/>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 name="Shape 11"/>
          <p:cNvSpPr/>
          <p:nvPr/>
        </p:nvSpPr>
        <p:spPr>
          <a:xfrm>
            <a:off x="8156151" y="0"/>
            <a:ext cx="987848" cy="6858000"/>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 name="Shape 12"/>
          <p:cNvSpPr/>
          <p:nvPr/>
        </p:nvSpPr>
        <p:spPr>
          <a:xfrm>
            <a:off x="8153400" y="347662"/>
            <a:ext cx="990600" cy="623887"/>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3" name="Shape 13"/>
          <p:cNvSpPr/>
          <p:nvPr/>
        </p:nvSpPr>
        <p:spPr>
          <a:xfrm>
            <a:off x="7696200" y="594360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4" name="Shape 14"/>
          <p:cNvSpPr/>
          <p:nvPr/>
        </p:nvSpPr>
        <p:spPr>
          <a:xfrm>
            <a:off x="8229600" y="563880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5" name="Shape 15"/>
          <p:cNvSpPr/>
          <p:nvPr/>
        </p:nvSpPr>
        <p:spPr>
          <a:xfrm>
            <a:off x="8220075" y="6229350"/>
            <a:ext cx="609599" cy="533399"/>
          </a:xfrm>
          <a:prstGeom prst="hexagon">
            <a:avLst>
              <a:gd fmla="val 28571" name="adj"/>
              <a:gd fmla="val 115470" name="vf"/>
            </a:avLst>
          </a:prstGeom>
          <a:solidFill>
            <a:srgbClr val="5086C2">
              <a:alpha val="34901"/>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6" name="Shape 16"/>
          <p:cNvSpPr txBox="1"/>
          <p:nvPr>
            <p:ph idx="1" type="body"/>
          </p:nvPr>
        </p:nvSpPr>
        <p:spPr>
          <a:xfrm>
            <a:off x="457200" y="1076325"/>
            <a:ext cx="8229600" cy="5248275"/>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7" name="Shape 17"/>
          <p:cNvSpPr txBox="1"/>
          <p:nvPr>
            <p:ph idx="10" type="dt"/>
          </p:nvPr>
        </p:nvSpPr>
        <p:spPr>
          <a:xfrm>
            <a:off x="457200" y="6519862"/>
            <a:ext cx="2133599" cy="244474"/>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8" name="Shape 18"/>
          <p:cNvSpPr txBox="1"/>
          <p:nvPr>
            <p:ph idx="11" type="ftr"/>
          </p:nvPr>
        </p:nvSpPr>
        <p:spPr>
          <a:xfrm>
            <a:off x="5181600" y="6477000"/>
            <a:ext cx="2895600" cy="233363"/>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19" name="Shape 19"/>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sz="1600" u="none">
                <a:latin typeface="Verdana"/>
                <a:ea typeface="Verdana"/>
                <a:cs typeface="Verdana"/>
                <a:sym typeface="Verdana"/>
              </a:rPr>
              <a:t>‹#›</a:t>
            </a:fld>
          </a:p>
        </p:txBody>
      </p:sp>
      <p:sp>
        <p:nvSpPr>
          <p:cNvPr id="20" name="Shape 20"/>
          <p:cNvSpPr txBox="1"/>
          <p:nvPr>
            <p:ph type="title"/>
          </p:nvPr>
        </p:nvSpPr>
        <p:spPr>
          <a:xfrm>
            <a:off x="1143000" y="381000"/>
            <a:ext cx="6705599" cy="563563"/>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1" name="Shape 2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 name="Shape 2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3" name="Shape 2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08" name="Shape 208"/>
        <p:cNvGrpSpPr/>
        <p:nvPr/>
      </p:nvGrpSpPr>
      <p:grpSpPr>
        <a:xfrm>
          <a:off x="0" y="0"/>
          <a:ext cx="0" cy="0"/>
          <a:chOff x="0" y="0"/>
          <a:chExt cx="0" cy="0"/>
        </a:xfrm>
      </p:grpSpPr>
      <p:sp>
        <p:nvSpPr>
          <p:cNvPr id="209" name="Shape 209"/>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0" name="Shape 210"/>
          <p:cNvSpPr/>
          <p:nvPr/>
        </p:nvSpPr>
        <p:spPr>
          <a:xfrm>
            <a:off x="8156151" y="0"/>
            <a:ext cx="987900" cy="68580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1" name="Shape 211"/>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2" name="Shape 212"/>
          <p:cNvSpPr/>
          <p:nvPr/>
        </p:nvSpPr>
        <p:spPr>
          <a:xfrm>
            <a:off x="7696200" y="5943600"/>
            <a:ext cx="609600" cy="533400"/>
          </a:xfrm>
          <a:prstGeom prst="hexagon">
            <a:avLst>
              <a:gd fmla="val 28571" name="adj"/>
              <a:gd fmla="val 115470" name="vf"/>
            </a:avLst>
          </a:prstGeom>
          <a:solidFill>
            <a:srgbClr val="5086C2">
              <a:alpha val="34900"/>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3" name="Shape 213"/>
          <p:cNvSpPr/>
          <p:nvPr/>
        </p:nvSpPr>
        <p:spPr>
          <a:xfrm>
            <a:off x="8229600" y="5638800"/>
            <a:ext cx="609600" cy="533400"/>
          </a:xfrm>
          <a:prstGeom prst="hexagon">
            <a:avLst>
              <a:gd fmla="val 28571" name="adj"/>
              <a:gd fmla="val 115470" name="vf"/>
            </a:avLst>
          </a:prstGeom>
          <a:solidFill>
            <a:srgbClr val="5086C2">
              <a:alpha val="34900"/>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4" name="Shape 214"/>
          <p:cNvSpPr/>
          <p:nvPr/>
        </p:nvSpPr>
        <p:spPr>
          <a:xfrm>
            <a:off x="8220075" y="6229350"/>
            <a:ext cx="609600" cy="533400"/>
          </a:xfrm>
          <a:prstGeom prst="hexagon">
            <a:avLst>
              <a:gd fmla="val 28571" name="adj"/>
              <a:gd fmla="val 115470" name="vf"/>
            </a:avLst>
          </a:prstGeom>
          <a:solidFill>
            <a:srgbClr val="5086C2">
              <a:alpha val="34900"/>
            </a:srgb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15" name="Shape 215"/>
          <p:cNvSpPr txBox="1"/>
          <p:nvPr>
            <p:ph idx="1" type="body"/>
          </p:nvPr>
        </p:nvSpPr>
        <p:spPr>
          <a:xfrm>
            <a:off x="457200" y="1076325"/>
            <a:ext cx="8229600" cy="52482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hlink"/>
              </a:buClr>
              <a:buSzPct val="100000"/>
              <a:buFont typeface="Noto Sans Symbols"/>
              <a:buChar char="●"/>
              <a:defRPr i="0" sz="2800" u="none" cap="none" strike="noStrike">
                <a:solidFill>
                  <a:schemeClr val="dk1"/>
                </a:solidFill>
                <a:latin typeface="Arial"/>
                <a:ea typeface="Arial"/>
                <a:cs typeface="Arial"/>
                <a:sym typeface="Arial"/>
              </a:defRPr>
            </a:lvl1pPr>
            <a:lvl2pPr indent="-107950" lvl="1" marL="742950" marR="0" rtl="0" algn="l">
              <a:spcBef>
                <a:spcPts val="56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5pPr>
            <a:lvl6pPr indent="-101600" lvl="5" marL="25146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16" name="Shape 216"/>
          <p:cNvSpPr txBox="1"/>
          <p:nvPr>
            <p:ph idx="10" type="dt"/>
          </p:nvPr>
        </p:nvSpPr>
        <p:spPr>
          <a:xfrm>
            <a:off x="457200" y="6519862"/>
            <a:ext cx="2133600" cy="244500"/>
          </a:xfrm>
          <a:prstGeom prst="rect">
            <a:avLst/>
          </a:prstGeom>
          <a:noFill/>
          <a:ln>
            <a:noFill/>
          </a:ln>
        </p:spPr>
        <p:txBody>
          <a:bodyPr anchorCtr="0" anchor="t" bIns="91425" lIns="91425" rIns="91425" tIns="91425"/>
          <a:lstStyle>
            <a:lvl1pPr indent="0" lvl="0" marL="0" marR="0" rtl="0" algn="l">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17" name="Shape 217"/>
          <p:cNvSpPr txBox="1"/>
          <p:nvPr>
            <p:ph idx="11" type="ftr"/>
          </p:nvPr>
        </p:nvSpPr>
        <p:spPr>
          <a:xfrm>
            <a:off x="5181600" y="6477000"/>
            <a:ext cx="2895600" cy="233400"/>
          </a:xfrm>
          <a:prstGeom prst="rect">
            <a:avLst/>
          </a:prstGeom>
          <a:noFill/>
          <a:ln>
            <a:noFill/>
          </a:ln>
        </p:spPr>
        <p:txBody>
          <a:bodyPr anchorCtr="0" anchor="t" bIns="91425" lIns="91425" rIns="91425" tIns="91425"/>
          <a:lstStyle>
            <a:lvl1pPr indent="0" lvl="0" marL="0" marR="0" rtl="0" algn="r">
              <a:spcBef>
                <a:spcPts val="0"/>
              </a:spcBef>
              <a:buNone/>
              <a:defRPr sz="1000">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Verdana"/>
                <a:ea typeface="Verdana"/>
                <a:cs typeface="Verdana"/>
                <a:sym typeface="Verdana"/>
              </a:defRPr>
            </a:lvl2pPr>
            <a:lvl3pPr indent="0" lvl="2" marL="914400" marR="0" rtl="0" algn="l">
              <a:spcBef>
                <a:spcPts val="0"/>
              </a:spcBef>
              <a:buNone/>
              <a:defRPr b="0" i="0" sz="1800" u="none" cap="none" strike="noStrike">
                <a:solidFill>
                  <a:schemeClr val="dk1"/>
                </a:solidFill>
                <a:latin typeface="Verdana"/>
                <a:ea typeface="Verdana"/>
                <a:cs typeface="Verdana"/>
                <a:sym typeface="Verdana"/>
              </a:defRPr>
            </a:lvl3pPr>
            <a:lvl4pPr indent="0" lvl="3" marL="1371600" marR="0" rtl="0" algn="l">
              <a:spcBef>
                <a:spcPts val="0"/>
              </a:spcBef>
              <a:buNone/>
              <a:defRPr b="0" i="0" sz="1800" u="none" cap="none" strike="noStrike">
                <a:solidFill>
                  <a:schemeClr val="dk1"/>
                </a:solidFill>
                <a:latin typeface="Verdana"/>
                <a:ea typeface="Verdana"/>
                <a:cs typeface="Verdana"/>
                <a:sym typeface="Verdana"/>
              </a:defRPr>
            </a:lvl4pPr>
            <a:lvl5pPr indent="0" lvl="4" marL="1828800" marR="0" rtl="0" algn="l">
              <a:spcBef>
                <a:spcPts val="0"/>
              </a:spcBef>
              <a:buNone/>
              <a:defRPr b="0" i="0" sz="1800" u="none" cap="none" strike="noStrike">
                <a:solidFill>
                  <a:schemeClr val="dk1"/>
                </a:solidFill>
                <a:latin typeface="Verdana"/>
                <a:ea typeface="Verdana"/>
                <a:cs typeface="Verdana"/>
                <a:sym typeface="Verdana"/>
              </a:defRPr>
            </a:lvl5pPr>
            <a:lvl6pPr indent="0" lvl="5" marL="2286000" marR="0" rtl="0" algn="l">
              <a:spcBef>
                <a:spcPts val="0"/>
              </a:spcBef>
              <a:buNone/>
              <a:defRPr b="0" i="0" sz="1800" u="none" cap="none" strike="noStrike">
                <a:solidFill>
                  <a:schemeClr val="dk1"/>
                </a:solidFill>
                <a:latin typeface="Verdana"/>
                <a:ea typeface="Verdana"/>
                <a:cs typeface="Verdana"/>
                <a:sym typeface="Verdana"/>
              </a:defRPr>
            </a:lvl6pPr>
            <a:lvl7pPr indent="0" lvl="6" marL="2743200" marR="0" rtl="0" algn="l">
              <a:spcBef>
                <a:spcPts val="0"/>
              </a:spcBef>
              <a:buNone/>
              <a:defRPr b="0" i="0" sz="1800" u="none" cap="none" strike="noStrike">
                <a:solidFill>
                  <a:schemeClr val="dk1"/>
                </a:solidFill>
                <a:latin typeface="Verdana"/>
                <a:ea typeface="Verdana"/>
                <a:cs typeface="Verdana"/>
                <a:sym typeface="Verdana"/>
              </a:defRPr>
            </a:lvl7pPr>
            <a:lvl8pPr indent="0" lvl="7" marL="3200400" marR="0" rtl="0" algn="l">
              <a:spcBef>
                <a:spcPts val="0"/>
              </a:spcBef>
              <a:buNone/>
              <a:defRPr b="0" i="0" sz="1800" u="none" cap="none" strike="noStrike">
                <a:solidFill>
                  <a:schemeClr val="dk1"/>
                </a:solidFill>
                <a:latin typeface="Verdana"/>
                <a:ea typeface="Verdana"/>
                <a:cs typeface="Verdana"/>
                <a:sym typeface="Verdana"/>
              </a:defRPr>
            </a:lvl8pPr>
            <a:lvl9pPr indent="0" lvl="8" marL="3657600" marR="0" rtl="0" algn="l">
              <a:spcBef>
                <a:spcPts val="0"/>
              </a:spcBef>
              <a:buNone/>
              <a:defRPr b="0" i="0" sz="1800" u="none" cap="none" strike="noStrike">
                <a:solidFill>
                  <a:schemeClr val="dk1"/>
                </a:solidFill>
                <a:latin typeface="Verdana"/>
                <a:ea typeface="Verdana"/>
                <a:cs typeface="Verdana"/>
                <a:sym typeface="Verdana"/>
              </a:defRPr>
            </a:lvl9pPr>
          </a:lstStyle>
          <a:p/>
        </p:txBody>
      </p:sp>
      <p:sp>
        <p:nvSpPr>
          <p:cNvPr id="218" name="Shape 218"/>
          <p:cNvSpPr txBox="1"/>
          <p:nvPr>
            <p:ph idx="12" type="sldNum"/>
          </p:nvPr>
        </p:nvSpPr>
        <p:spPr>
          <a:xfrm>
            <a:off x="8156549" y="6386525"/>
            <a:ext cx="7176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1" lang="en-US" sz="1600" u="none">
                <a:latin typeface="Verdana"/>
                <a:ea typeface="Verdana"/>
                <a:cs typeface="Verdana"/>
                <a:sym typeface="Verdana"/>
              </a:rPr>
              <a:t>‹#›</a:t>
            </a:fld>
          </a:p>
        </p:txBody>
      </p:sp>
      <p:sp>
        <p:nvSpPr>
          <p:cNvPr id="219" name="Shape 219"/>
          <p:cNvSpPr txBox="1"/>
          <p:nvPr>
            <p:ph type="title"/>
          </p:nvPr>
        </p:nvSpPr>
        <p:spPr>
          <a:xfrm>
            <a:off x="1143000" y="381000"/>
            <a:ext cx="6705600" cy="56370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32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lt1"/>
                </a:solidFill>
                <a:latin typeface="Verdana"/>
                <a:ea typeface="Verdana"/>
                <a:cs typeface="Verdana"/>
                <a:sym typeface="Verdana"/>
              </a:defRPr>
            </a:lvl2pPr>
            <a:lvl3pPr indent="0" lvl="2" marL="0" marR="0" rtl="0" algn="l">
              <a:spcBef>
                <a:spcPts val="0"/>
              </a:spcBef>
              <a:spcAft>
                <a:spcPts val="0"/>
              </a:spcAft>
              <a:buNone/>
              <a:defRPr b="0" i="0" sz="3200" u="none" cap="none" strike="noStrike">
                <a:solidFill>
                  <a:schemeClr val="lt1"/>
                </a:solidFill>
                <a:latin typeface="Verdana"/>
                <a:ea typeface="Verdana"/>
                <a:cs typeface="Verdana"/>
                <a:sym typeface="Verdana"/>
              </a:defRPr>
            </a:lvl3pPr>
            <a:lvl4pPr indent="0" lvl="3" marL="0" marR="0" rtl="0" algn="l">
              <a:spcBef>
                <a:spcPts val="0"/>
              </a:spcBef>
              <a:spcAft>
                <a:spcPts val="0"/>
              </a:spcAft>
              <a:buNone/>
              <a:defRPr b="0" i="0" sz="3200" u="none" cap="none" strike="noStrike">
                <a:solidFill>
                  <a:schemeClr val="lt1"/>
                </a:solidFill>
                <a:latin typeface="Verdana"/>
                <a:ea typeface="Verdana"/>
                <a:cs typeface="Verdana"/>
                <a:sym typeface="Verdana"/>
              </a:defRPr>
            </a:lvl4pPr>
            <a:lvl5pPr indent="0" lvl="4" marL="0" marR="0" rtl="0" algn="l">
              <a:spcBef>
                <a:spcPts val="0"/>
              </a:spcBef>
              <a:spcAft>
                <a:spcPts val="0"/>
              </a:spcAft>
              <a:buNone/>
              <a:defRPr b="0" i="0" sz="3200" u="none" cap="none" strike="noStrike">
                <a:solidFill>
                  <a:schemeClr val="lt1"/>
                </a:solidFill>
                <a:latin typeface="Verdana"/>
                <a:ea typeface="Verdana"/>
                <a:cs typeface="Verdana"/>
                <a:sym typeface="Verdana"/>
              </a:defRPr>
            </a:lvl5pPr>
            <a:lvl6pPr indent="0" lvl="5" marL="457200" marR="0" rtl="0" algn="l">
              <a:spcBef>
                <a:spcPts val="0"/>
              </a:spcBef>
              <a:spcAft>
                <a:spcPts val="0"/>
              </a:spcAft>
              <a:buNone/>
              <a:defRPr b="0" i="0" sz="3200" u="none" cap="none" strike="noStrike">
                <a:solidFill>
                  <a:schemeClr val="lt1"/>
                </a:solidFill>
                <a:latin typeface="Verdana"/>
                <a:ea typeface="Verdana"/>
                <a:cs typeface="Verdana"/>
                <a:sym typeface="Verdana"/>
              </a:defRPr>
            </a:lvl6pPr>
            <a:lvl7pPr indent="0" lvl="6" marL="914400" marR="0" rtl="0" algn="l">
              <a:spcBef>
                <a:spcPts val="0"/>
              </a:spcBef>
              <a:spcAft>
                <a:spcPts val="0"/>
              </a:spcAft>
              <a:buNone/>
              <a:defRPr b="0" i="0" sz="3200" u="none" cap="none" strike="noStrike">
                <a:solidFill>
                  <a:schemeClr val="lt1"/>
                </a:solidFill>
                <a:latin typeface="Verdana"/>
                <a:ea typeface="Verdana"/>
                <a:cs typeface="Verdana"/>
                <a:sym typeface="Verdana"/>
              </a:defRPr>
            </a:lvl7pPr>
            <a:lvl8pPr indent="0" lvl="7" marL="1371600" marR="0" rtl="0" algn="l">
              <a:spcBef>
                <a:spcPts val="0"/>
              </a:spcBef>
              <a:spcAft>
                <a:spcPts val="0"/>
              </a:spcAft>
              <a:buNone/>
              <a:defRPr b="0" i="0" sz="3200" u="none" cap="none" strike="noStrike">
                <a:solidFill>
                  <a:schemeClr val="lt1"/>
                </a:solidFill>
                <a:latin typeface="Verdana"/>
                <a:ea typeface="Verdana"/>
                <a:cs typeface="Verdana"/>
                <a:sym typeface="Verdana"/>
              </a:defRPr>
            </a:lvl8pPr>
            <a:lvl9pPr indent="0" lvl="8" marL="1828800" marR="0" rtl="0" algn="l">
              <a:spcBef>
                <a:spcPts val="0"/>
              </a:spcBef>
              <a:spcAft>
                <a:spcPts val="0"/>
              </a:spcAft>
              <a:buNone/>
              <a:defRPr b="0" i="0" sz="3200" u="none" cap="none" strike="noStrike">
                <a:solidFill>
                  <a:schemeClr val="lt1"/>
                </a:solidFill>
                <a:latin typeface="Verdana"/>
                <a:ea typeface="Verdana"/>
                <a:cs typeface="Verdana"/>
                <a:sym typeface="Verdana"/>
              </a:defRPr>
            </a:lvl9pPr>
          </a:lstStyle>
          <a:p/>
        </p:txBody>
      </p:sp>
      <p:sp>
        <p:nvSpPr>
          <p:cNvPr id="220" name="Shape 220"/>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1" name="Shape 221"/>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222" name="Shape 222"/>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pudding@nccu.edu.t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1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tlh.lias.nccu.edu.tw/" TargetMode="Externa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 Id="rId3" Type="http://schemas.openxmlformats.org/officeDocument/2006/relationships/hyperlink" Target="http://get.aca.ntu.edu.tw/" TargetMode="Externa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hyperlink" Target="http://ntur.lib.ntu.edu.tw/" TargetMode="External"/><Relationship Id="rId4" Type="http://schemas.openxmlformats.org/officeDocument/2006/relationships/hyperlink" Target="http://tlh.lias.nccu.edu.tw" TargetMode="External"/><Relationship Id="rId5" Type="http://schemas.openxmlformats.org/officeDocument/2006/relationships/hyperlink" Target="http://www.lib.nccu.edu.tw/" TargetMode="External"/><Relationship Id="rId6" Type="http://schemas.openxmlformats.org/officeDocument/2006/relationships/hyperlink" Target="http://ir.org.tw/" TargetMode="External"/><Relationship Id="rId7" Type="http://schemas.openxmlformats.org/officeDocument/2006/relationships/hyperlink" Target="http://get.aca.ntu.edu.tw/getcdb/"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hyperlink" Target="http://library.ifla.org/id/eprint/79" TargetMode="External"/><Relationship Id="rId4" Type="http://schemas.openxmlformats.org/officeDocument/2006/relationships/hyperlink" Target="https://dspace.mit.edu/"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mailto:pudding@nccu.edu.tw" TargetMode="External"/><Relationship Id="rId4" Type="http://schemas.openxmlformats.org/officeDocument/2006/relationships/hyperlink" Target="http://blog.pulipuli.inf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ctrTitle"/>
          </p:nvPr>
        </p:nvSpPr>
        <p:spPr>
          <a:xfrm>
            <a:off x="3491880" y="2204864"/>
            <a:ext cx="4473352" cy="2164953"/>
          </a:xfrm>
          <a:prstGeom prst="rect">
            <a:avLst/>
          </a:prstGeom>
          <a:noFill/>
          <a:ln>
            <a:noFill/>
          </a:ln>
        </p:spPr>
        <p:txBody>
          <a:bodyPr anchorCtr="0" anchor="ctr" bIns="45700" lIns="91425" rIns="91425" tIns="45700">
            <a:noAutofit/>
          </a:bodyPr>
          <a:lstStyle/>
          <a:p>
            <a:pPr lvl="0">
              <a:spcBef>
                <a:spcPts val="0"/>
              </a:spcBef>
              <a:buSzPct val="25000"/>
              <a:buNone/>
            </a:pPr>
            <a:r>
              <a:rPr lang="en-US"/>
              <a:t>數位典藏整合平台</a:t>
            </a:r>
          </a:p>
          <a:p>
            <a:pPr lvl="0" rtl="0">
              <a:spcBef>
                <a:spcPts val="0"/>
              </a:spcBef>
              <a:buSzPct val="25000"/>
              <a:buNone/>
            </a:pPr>
            <a:r>
              <a:rPr lang="en-US"/>
              <a:t>發展與建置</a:t>
            </a:r>
          </a:p>
          <a:p>
            <a:pPr indent="0" lvl="0" marL="0" marR="0" rtl="0">
              <a:spcBef>
                <a:spcPts val="1000"/>
              </a:spcBef>
              <a:spcAft>
                <a:spcPts val="0"/>
              </a:spcAft>
              <a:buSzPct val="25000"/>
              <a:buNone/>
            </a:pPr>
            <a:r>
              <a:rPr b="1" i="0" lang="en-US" sz="3600" u="none" cap="none" strike="noStrike">
                <a:solidFill>
                  <a:srgbClr val="FFFF93"/>
                </a:solidFill>
                <a:latin typeface="Arial"/>
                <a:ea typeface="Arial"/>
                <a:cs typeface="Arial"/>
                <a:sym typeface="Arial"/>
              </a:rPr>
              <a:t>D</a:t>
            </a:r>
            <a:r>
              <a:rPr b="1" i="0" lang="en-US" sz="3600" u="none" cap="none" strike="noStrike">
                <a:solidFill>
                  <a:schemeClr val="lt1"/>
                </a:solidFill>
                <a:latin typeface="Arial"/>
                <a:ea typeface="Arial"/>
                <a:cs typeface="Arial"/>
                <a:sym typeface="Arial"/>
              </a:rPr>
              <a:t>Space-</a:t>
            </a:r>
            <a:r>
              <a:rPr b="1" i="0" lang="en-US" sz="3600" u="none" cap="none" strike="noStrike">
                <a:solidFill>
                  <a:srgbClr val="FFFF93"/>
                </a:solidFill>
                <a:latin typeface="Arial"/>
                <a:ea typeface="Arial"/>
                <a:cs typeface="Arial"/>
                <a:sym typeface="Arial"/>
              </a:rPr>
              <a:t>D</a:t>
            </a:r>
            <a:r>
              <a:rPr b="1" i="0" lang="en-US" sz="3600" u="none" cap="none" strike="noStrike">
                <a:solidFill>
                  <a:schemeClr val="lt1"/>
                </a:solidFill>
                <a:latin typeface="Arial"/>
                <a:ea typeface="Arial"/>
                <a:cs typeface="Arial"/>
                <a:sym typeface="Arial"/>
              </a:rPr>
              <a:t>LLL</a:t>
            </a:r>
          </a:p>
        </p:txBody>
      </p:sp>
      <p:sp>
        <p:nvSpPr>
          <p:cNvPr id="412" name="Shape 412"/>
          <p:cNvSpPr txBox="1"/>
          <p:nvPr>
            <p:ph idx="1" type="subTitle"/>
          </p:nvPr>
        </p:nvSpPr>
        <p:spPr>
          <a:xfrm>
            <a:off x="3352800" y="4725144"/>
            <a:ext cx="4343400" cy="6858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Clr>
                <a:schemeClr val="hlink"/>
              </a:buClr>
              <a:buSzPct val="25000"/>
              <a:buFont typeface="Noto Sans Symbols"/>
              <a:buNone/>
            </a:pPr>
            <a:r>
              <a:rPr b="0" i="0" lang="en-US" sz="1600" u="none" cap="none" strike="noStrike">
                <a:solidFill>
                  <a:schemeClr val="dk1"/>
                </a:solidFill>
                <a:latin typeface="Arial"/>
                <a:ea typeface="Arial"/>
                <a:cs typeface="Arial"/>
                <a:sym typeface="Arial"/>
              </a:rPr>
              <a:t>國立政治大學 圖書資訊與檔案學研究所</a:t>
            </a:r>
          </a:p>
          <a:p>
            <a:pPr indent="0" lvl="0" marL="0" marR="0" rtl="0" algn="r">
              <a:spcBef>
                <a:spcPts val="320"/>
              </a:spcBef>
              <a:spcAft>
                <a:spcPts val="1000"/>
              </a:spcAft>
              <a:buClr>
                <a:schemeClr val="hlink"/>
              </a:buClr>
              <a:buSzPct val="25000"/>
              <a:buFont typeface="Noto Sans Symbols"/>
              <a:buNone/>
            </a:pPr>
            <a:r>
              <a:rPr b="0" i="0" lang="en-US" sz="1600" u="none" cap="none" strike="noStrike">
                <a:solidFill>
                  <a:schemeClr val="dk1"/>
                </a:solidFill>
                <a:latin typeface="Arial"/>
                <a:ea typeface="Arial"/>
                <a:cs typeface="Arial"/>
                <a:sym typeface="Arial"/>
              </a:rPr>
              <a:t>數位圖書館暨數位學習實驗室DLLL</a:t>
            </a:r>
          </a:p>
          <a:p>
            <a:pPr indent="0" lvl="0" marL="0" marR="0" rtl="0" algn="r">
              <a:spcBef>
                <a:spcPts val="480"/>
              </a:spcBef>
              <a:spcAft>
                <a:spcPts val="0"/>
              </a:spcAft>
              <a:buClr>
                <a:schemeClr val="hlink"/>
              </a:buClr>
              <a:buSzPct val="25000"/>
              <a:buFont typeface="Noto Sans Symbols"/>
              <a:buNone/>
            </a:pPr>
            <a:r>
              <a:rPr lang="en-US" sz="2400"/>
              <a:t>陳勇汀</a:t>
            </a:r>
            <a:r>
              <a:rPr b="1" i="0" lang="en-US" sz="2000" u="none" cap="none" strike="noStrike">
                <a:solidFill>
                  <a:schemeClr val="dk1"/>
                </a:solidFill>
                <a:latin typeface="Arial"/>
                <a:ea typeface="Arial"/>
                <a:cs typeface="Arial"/>
                <a:sym typeface="Arial"/>
              </a:rPr>
              <a:t> </a:t>
            </a:r>
            <a:r>
              <a:rPr lang="en-US" sz="2000"/>
              <a:t>博士候選人</a:t>
            </a:r>
          </a:p>
          <a:p>
            <a:pPr indent="0" lvl="0" marL="0" marR="0" rtl="0">
              <a:spcBef>
                <a:spcPts val="480"/>
              </a:spcBef>
              <a:spcAft>
                <a:spcPts val="0"/>
              </a:spcAft>
              <a:buClr>
                <a:schemeClr val="hlink"/>
              </a:buClr>
              <a:buSzPct val="25000"/>
              <a:buFont typeface="Noto Sans Symbols"/>
              <a:buNone/>
            </a:pPr>
            <a:r>
              <a:t/>
            </a:r>
            <a:endParaRPr b="0"/>
          </a:p>
        </p:txBody>
      </p:sp>
      <p:sp>
        <p:nvSpPr>
          <p:cNvPr id="413" name="Shape 413"/>
          <p:cNvSpPr txBox="1"/>
          <p:nvPr>
            <p:ph idx="10" type="dt"/>
          </p:nvPr>
        </p:nvSpPr>
        <p:spPr>
          <a:xfrm>
            <a:off x="3352800" y="6553200"/>
            <a:ext cx="2133599" cy="152399"/>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1000">
                <a:solidFill>
                  <a:schemeClr val="dk2"/>
                </a:solidFill>
                <a:latin typeface="Verdana"/>
                <a:ea typeface="Verdana"/>
                <a:cs typeface="Verdana"/>
                <a:sym typeface="Verdana"/>
              </a:rPr>
              <a:t>201</a:t>
            </a:r>
            <a:r>
              <a:rPr lang="en-US"/>
              <a:t>6</a:t>
            </a:r>
            <a:r>
              <a:rPr lang="en-US" sz="1000">
                <a:solidFill>
                  <a:schemeClr val="dk2"/>
                </a:solidFill>
                <a:latin typeface="Verdana"/>
                <a:ea typeface="Verdana"/>
                <a:cs typeface="Verdana"/>
                <a:sym typeface="Verdana"/>
              </a:rPr>
              <a:t>/</a:t>
            </a:r>
            <a:r>
              <a:rPr lang="en-US"/>
              <a:t>11</a:t>
            </a:r>
            <a:r>
              <a:rPr lang="en-US" sz="1000">
                <a:solidFill>
                  <a:schemeClr val="dk2"/>
                </a:solidFill>
                <a:latin typeface="Verdana"/>
                <a:ea typeface="Verdana"/>
                <a:cs typeface="Verdana"/>
                <a:sym typeface="Verdana"/>
              </a:rPr>
              <a:t>/</a:t>
            </a:r>
            <a:r>
              <a:rPr lang="en-US"/>
              <a:t>30</a:t>
            </a:r>
          </a:p>
        </p:txBody>
      </p:sp>
      <p:sp>
        <p:nvSpPr>
          <p:cNvPr id="414" name="Shape 414"/>
          <p:cNvSpPr txBox="1"/>
          <p:nvPr/>
        </p:nvSpPr>
        <p:spPr>
          <a:xfrm>
            <a:off x="558225" y="870175"/>
            <a:ext cx="7407000" cy="1218300"/>
          </a:xfrm>
          <a:prstGeom prst="rect">
            <a:avLst/>
          </a:prstGeom>
          <a:noFill/>
          <a:ln>
            <a:noFill/>
          </a:ln>
        </p:spPr>
        <p:txBody>
          <a:bodyPr anchorCtr="0" anchor="b" bIns="91425" lIns="91425" rIns="91425" tIns="91425">
            <a:noAutofit/>
          </a:bodyPr>
          <a:lstStyle/>
          <a:p>
            <a:pPr lvl="0" rtl="0" algn="r">
              <a:spcBef>
                <a:spcPts val="0"/>
              </a:spcBef>
              <a:buNone/>
            </a:pPr>
            <a:r>
              <a:rPr b="1" lang="en-US" sz="2400">
                <a:solidFill>
                  <a:srgbClr val="333333"/>
                </a:solidFill>
                <a:highlight>
                  <a:srgbClr val="FFFFFF"/>
                </a:highlight>
              </a:rPr>
              <a:t>台北市教師研習中心校史研習班</a:t>
            </a:r>
          </a:p>
        </p:txBody>
      </p:sp>
      <p:sp>
        <p:nvSpPr>
          <p:cNvPr id="415" name="Shape 415"/>
          <p:cNvSpPr txBox="1"/>
          <p:nvPr/>
        </p:nvSpPr>
        <p:spPr>
          <a:xfrm>
            <a:off x="3638450" y="5766275"/>
            <a:ext cx="4058100" cy="717900"/>
          </a:xfrm>
          <a:prstGeom prst="rect">
            <a:avLst/>
          </a:prstGeom>
          <a:noFill/>
          <a:ln>
            <a:noFill/>
          </a:ln>
        </p:spPr>
        <p:txBody>
          <a:bodyPr anchorCtr="0" anchor="ctr" bIns="91425" lIns="91425" rIns="91425" tIns="91425">
            <a:noAutofit/>
          </a:bodyPr>
          <a:lstStyle/>
          <a:p>
            <a:pPr lvl="0" rtl="0">
              <a:spcBef>
                <a:spcPts val="480"/>
              </a:spcBef>
              <a:buNone/>
            </a:pPr>
            <a:r>
              <a:rPr lang="en-US" sz="1600">
                <a:solidFill>
                  <a:schemeClr val="dk1"/>
                </a:solidFill>
              </a:rPr>
              <a:t>聯絡信箱：</a:t>
            </a:r>
            <a:r>
              <a:rPr lang="en-US" sz="1600" u="sng">
                <a:solidFill>
                  <a:schemeClr val="hlink"/>
                </a:solidFill>
                <a:hlinkClick r:id="rId3"/>
              </a:rPr>
              <a:t>pudding@nccu.edu.tw</a:t>
            </a:r>
          </a:p>
          <a:p>
            <a:pPr lvl="0" rtl="0">
              <a:spcBef>
                <a:spcPts val="48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DSpace@MIT</a:t>
            </a:r>
          </a:p>
        </p:txBody>
      </p:sp>
      <p:pic>
        <p:nvPicPr>
          <p:cNvPr id="500" name="Shape 500"/>
          <p:cNvPicPr preferRelativeResize="0"/>
          <p:nvPr/>
        </p:nvPicPr>
        <p:blipFill>
          <a:blip r:embed="rId3">
            <a:alphaModFix/>
          </a:blip>
          <a:stretch>
            <a:fillRect/>
          </a:stretch>
        </p:blipFill>
        <p:spPr>
          <a:xfrm>
            <a:off x="0" y="0"/>
            <a:ext cx="9144000" cy="6858000"/>
          </a:xfrm>
          <a:prstGeom prst="rect">
            <a:avLst/>
          </a:prstGeom>
          <a:noFill/>
          <a:ln>
            <a:noFill/>
          </a:ln>
        </p:spPr>
      </p:pic>
      <p:sp>
        <p:nvSpPr>
          <p:cNvPr id="501" name="Shape 501"/>
          <p:cNvSpPr txBox="1"/>
          <p:nvPr/>
        </p:nvSpPr>
        <p:spPr>
          <a:xfrm>
            <a:off x="0" y="6486850"/>
            <a:ext cx="9144000" cy="371100"/>
          </a:xfrm>
          <a:prstGeom prst="rect">
            <a:avLst/>
          </a:prstGeom>
          <a:solidFill>
            <a:srgbClr val="FFFFFF"/>
          </a:solidFill>
          <a:ln>
            <a:noFill/>
          </a:ln>
        </p:spPr>
        <p:txBody>
          <a:bodyPr anchorCtr="0" anchor="ctr" bIns="91425" lIns="91425" rIns="91425" tIns="91425">
            <a:noAutofit/>
          </a:bodyPr>
          <a:lstStyle/>
          <a:p>
            <a:pPr indent="0" lvl="0" marL="0" rtl="0">
              <a:lnSpc>
                <a:spcPct val="135000"/>
              </a:lnSpc>
              <a:spcBef>
                <a:spcPts val="0"/>
              </a:spcBef>
              <a:buNone/>
            </a:pPr>
            <a:r>
              <a:rPr lang="en-US" sz="1100"/>
              <a:t>MIT Libraries. (2016, July 6). DSpace@MIT: Home. </a:t>
            </a:r>
            <a:r>
              <a:rPr i="1" lang="en-US" sz="1100"/>
              <a:t>DSpace@MIT</a:t>
            </a:r>
            <a:r>
              <a:rPr lang="en-US" sz="1100"/>
              <a:t>. Retrieved July 6, 2016, from https://dspace.mit.edu/</a:t>
            </a:r>
          </a:p>
        </p:txBody>
      </p:sp>
      <p:sp>
        <p:nvSpPr>
          <p:cNvPr id="502" name="Shape 50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pic>
        <p:nvPicPr>
          <p:cNvPr id="508" name="Shape 508"/>
          <p:cNvPicPr preferRelativeResize="0"/>
          <p:nvPr/>
        </p:nvPicPr>
        <p:blipFill rotWithShape="1">
          <a:blip r:embed="rId3">
            <a:alphaModFix/>
          </a:blip>
          <a:srcRect b="0" l="0" r="16590" t="0"/>
          <a:stretch/>
        </p:blipFill>
        <p:spPr>
          <a:xfrm>
            <a:off x="4211949" y="1090675"/>
            <a:ext cx="4932050" cy="5767325"/>
          </a:xfrm>
          <a:prstGeom prst="rect">
            <a:avLst/>
          </a:prstGeom>
          <a:noFill/>
          <a:ln>
            <a:noFill/>
          </a:ln>
        </p:spPr>
      </p:pic>
      <p:sp>
        <p:nvSpPr>
          <p:cNvPr id="509" name="Shape 509"/>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臺灣的NTUR IR30計劃</a:t>
            </a:r>
          </a:p>
        </p:txBody>
      </p:sp>
      <p:sp>
        <p:nvSpPr>
          <p:cNvPr id="510" name="Shape 510"/>
          <p:cNvSpPr txBox="1"/>
          <p:nvPr>
            <p:ph idx="1" type="body"/>
          </p:nvPr>
        </p:nvSpPr>
        <p:spPr>
          <a:xfrm>
            <a:off x="113900" y="1076325"/>
            <a:ext cx="3791700" cy="5248200"/>
          </a:xfrm>
          <a:prstGeom prst="rect">
            <a:avLst/>
          </a:prstGeom>
        </p:spPr>
        <p:txBody>
          <a:bodyPr anchorCtr="0" anchor="t" bIns="91425" lIns="91425" rIns="91425" tIns="91425">
            <a:noAutofit/>
          </a:bodyPr>
          <a:lstStyle/>
          <a:p>
            <a:pPr indent="-228600" lvl="0" marL="457200">
              <a:spcBef>
                <a:spcPts val="0"/>
              </a:spcBef>
              <a:spcAft>
                <a:spcPts val="1000"/>
              </a:spcAft>
            </a:pPr>
            <a:r>
              <a:rPr b="1" lang="en-US">
                <a:solidFill>
                  <a:srgbClr val="38761D"/>
                </a:solidFill>
              </a:rPr>
              <a:t>臺灣大學</a:t>
            </a:r>
            <a:r>
              <a:rPr lang="en-US"/>
              <a:t>在我國推動 IR30 計畫也是使用 DSpace 作為典藏庫 </a:t>
            </a:r>
          </a:p>
          <a:p>
            <a:pPr indent="-228600" lvl="0" marL="457200">
              <a:spcBef>
                <a:spcPts val="0"/>
              </a:spcBef>
              <a:spcAft>
                <a:spcPts val="1000"/>
              </a:spcAft>
            </a:pPr>
            <a:r>
              <a:rPr lang="en-US"/>
              <a:t>IR30藉由修改 DSpace 的功能，將其開發成為適合我國國情的機構典藏系統，並將其命名為 NTUR</a:t>
            </a:r>
          </a:p>
          <a:p>
            <a:pPr indent="-228600" lvl="0" marL="457200" rtl="0">
              <a:spcBef>
                <a:spcPts val="0"/>
              </a:spcBef>
              <a:spcAft>
                <a:spcPts val="1000"/>
              </a:spcAft>
            </a:pPr>
            <a:r>
              <a:rPr lang="en-US"/>
              <a:t>包括臺大、</a:t>
            </a:r>
            <a:r>
              <a:rPr lang="en-US"/>
              <a:t>政</a:t>
            </a:r>
            <a:r>
              <a:rPr lang="en-US"/>
              <a:t>大、輔大等多所大專院校皆採用了 NTUR 作為機構典藏系統 </a:t>
            </a:r>
          </a:p>
          <a:p>
            <a:pPr indent="-228600" lvl="0" marL="457200">
              <a:spcBef>
                <a:spcPts val="0"/>
              </a:spcBef>
              <a:spcAft>
                <a:spcPts val="1000"/>
              </a:spcAft>
            </a:pPr>
            <a:r>
              <a:rPr lang="en-US"/>
              <a:t>最新版為2014年RC6</a:t>
            </a:r>
          </a:p>
        </p:txBody>
      </p:sp>
      <p:sp>
        <p:nvSpPr>
          <p:cNvPr id="511" name="Shape 511"/>
          <p:cNvSpPr txBox="1"/>
          <p:nvPr/>
        </p:nvSpPr>
        <p:spPr>
          <a:xfrm>
            <a:off x="0" y="6539100"/>
            <a:ext cx="9144000" cy="318900"/>
          </a:xfrm>
          <a:prstGeom prst="rect">
            <a:avLst/>
          </a:prstGeom>
          <a:solidFill>
            <a:srgbClr val="FFFFFF"/>
          </a:solidFill>
          <a:ln>
            <a:noFill/>
          </a:ln>
        </p:spPr>
        <p:txBody>
          <a:bodyPr anchorCtr="0" anchor="ctr" bIns="91425" lIns="91425" rIns="91425" tIns="91425">
            <a:noAutofit/>
          </a:bodyPr>
          <a:lstStyle/>
          <a:p>
            <a:pPr indent="0" lvl="0" marL="0" rtl="0">
              <a:lnSpc>
                <a:spcPct val="135000"/>
              </a:lnSpc>
              <a:spcBef>
                <a:spcPts val="0"/>
              </a:spcBef>
              <a:buNone/>
            </a:pPr>
            <a:r>
              <a:rPr lang="en-US" sz="1100"/>
              <a:t>NTU Library IR team（2016年7月7日）。臺灣機構典藏 NTUR:主頁。</a:t>
            </a:r>
            <a:br>
              <a:rPr lang="en-US" sz="1100"/>
            </a:br>
            <a:r>
              <a:rPr i="1" lang="en-US" sz="1100"/>
              <a:t>臺灣機構典藏 NTUR</a:t>
            </a:r>
            <a:r>
              <a:rPr lang="en-US" sz="1100"/>
              <a:t>。上網日期：2016年7月7日，檢自：http://ntur.lib.ntu.edu.tw/</a:t>
            </a:r>
          </a:p>
        </p:txBody>
      </p:sp>
      <p:sp>
        <p:nvSpPr>
          <p:cNvPr id="512" name="Shape 512"/>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國立交通大學機構典藏</a:t>
            </a:r>
          </a:p>
        </p:txBody>
      </p:sp>
      <p:sp>
        <p:nvSpPr>
          <p:cNvPr id="519" name="Shape 519"/>
          <p:cNvSpPr txBox="1"/>
          <p:nvPr>
            <p:ph idx="1" type="body"/>
          </p:nvPr>
        </p:nvSpPr>
        <p:spPr>
          <a:xfrm>
            <a:off x="457200" y="1076325"/>
            <a:ext cx="7643100" cy="5248200"/>
          </a:xfrm>
          <a:prstGeom prst="rect">
            <a:avLst/>
          </a:prstGeom>
        </p:spPr>
        <p:txBody>
          <a:bodyPr anchorCtr="0" anchor="t" bIns="91425" lIns="91425" rIns="91425" tIns="91425">
            <a:noAutofit/>
          </a:bodyPr>
          <a:lstStyle/>
          <a:p>
            <a:pPr lvl="0" rtl="0">
              <a:spcBef>
                <a:spcPts val="0"/>
              </a:spcBef>
              <a:buNone/>
            </a:pPr>
            <a:r>
              <a:t/>
            </a:r>
            <a:endParaRPr/>
          </a:p>
        </p:txBody>
      </p:sp>
      <p:sp>
        <p:nvSpPr>
          <p:cNvPr id="520" name="Shape 520"/>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521" name="Shape 521"/>
          <p:cNvPicPr preferRelativeResize="0"/>
          <p:nvPr/>
        </p:nvPicPr>
        <p:blipFill rotWithShape="1">
          <a:blip r:embed="rId3">
            <a:alphaModFix/>
          </a:blip>
          <a:srcRect b="23867" l="0" r="0" t="0"/>
          <a:stretch/>
        </p:blipFill>
        <p:spPr>
          <a:xfrm>
            <a:off x="0" y="1076324"/>
            <a:ext cx="9143999" cy="578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6" name="Shape 526"/>
        <p:cNvGrpSpPr/>
        <p:nvPr/>
      </p:nvGrpSpPr>
      <p:grpSpPr>
        <a:xfrm>
          <a:off x="0" y="0"/>
          <a:ext cx="0" cy="0"/>
          <a:chOff x="0" y="0"/>
          <a:chExt cx="0" cy="0"/>
        </a:xfrm>
      </p:grpSpPr>
      <p:sp>
        <p:nvSpPr>
          <p:cNvPr id="527" name="Shape 527"/>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教育部臺灣通識網</a:t>
            </a:r>
          </a:p>
        </p:txBody>
      </p:sp>
      <p:sp>
        <p:nvSpPr>
          <p:cNvPr id="528" name="Shape 528"/>
          <p:cNvSpPr txBox="1"/>
          <p:nvPr>
            <p:ph idx="1" type="body"/>
          </p:nvPr>
        </p:nvSpPr>
        <p:spPr>
          <a:xfrm>
            <a:off x="457200" y="1076325"/>
            <a:ext cx="7643100" cy="5248200"/>
          </a:xfrm>
          <a:prstGeom prst="rect">
            <a:avLst/>
          </a:prstGeom>
        </p:spPr>
        <p:txBody>
          <a:bodyPr anchorCtr="0" anchor="t" bIns="91425" lIns="91425" rIns="91425" tIns="91425">
            <a:noAutofit/>
          </a:bodyPr>
          <a:lstStyle/>
          <a:p>
            <a:pPr lvl="0">
              <a:spcBef>
                <a:spcPts val="0"/>
              </a:spcBef>
              <a:buNone/>
            </a:pPr>
            <a:r>
              <a:t/>
            </a:r>
            <a:endParaRPr/>
          </a:p>
        </p:txBody>
      </p:sp>
      <p:sp>
        <p:nvSpPr>
          <p:cNvPr id="529" name="Shape 529"/>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30" name="Shape 530"/>
          <p:cNvPicPr preferRelativeResize="0"/>
          <p:nvPr/>
        </p:nvPicPr>
        <p:blipFill rotWithShape="1">
          <a:blip r:embed="rId3">
            <a:alphaModFix/>
          </a:blip>
          <a:srcRect b="16541" l="0" r="0" t="0"/>
          <a:stretch/>
        </p:blipFill>
        <p:spPr>
          <a:xfrm>
            <a:off x="0" y="1134250"/>
            <a:ext cx="9144000" cy="572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 name="Shape 535"/>
        <p:cNvGrpSpPr/>
        <p:nvPr/>
      </p:nvGrpSpPr>
      <p:grpSpPr>
        <a:xfrm>
          <a:off x="0" y="0"/>
          <a:ext cx="0" cy="0"/>
          <a:chOff x="0" y="0"/>
          <a:chExt cx="0" cy="0"/>
        </a:xfrm>
      </p:grpSpPr>
      <p:sp>
        <p:nvSpPr>
          <p:cNvPr id="536" name="Shape 53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DSpace的特性 (1/2)</a:t>
            </a:r>
          </a:p>
        </p:txBody>
      </p:sp>
      <p:sp>
        <p:nvSpPr>
          <p:cNvPr id="537" name="Shape 537"/>
          <p:cNvSpPr txBox="1"/>
          <p:nvPr>
            <p:ph idx="1" type="body"/>
          </p:nvPr>
        </p:nvSpPr>
        <p:spPr>
          <a:xfrm>
            <a:off x="457200" y="1076325"/>
            <a:ext cx="7770600" cy="5248200"/>
          </a:xfrm>
          <a:prstGeom prst="rect">
            <a:avLst/>
          </a:prstGeom>
        </p:spPr>
        <p:txBody>
          <a:bodyPr anchorCtr="0" anchor="t" bIns="91425" lIns="91425" rIns="91425" tIns="91425">
            <a:noAutofit/>
          </a:bodyPr>
          <a:lstStyle/>
          <a:p>
            <a:pPr indent="-228600" lvl="0" marL="457200" rtl="0">
              <a:spcBef>
                <a:spcPts val="0"/>
              </a:spcBef>
              <a:buAutoNum type="arabicPeriod"/>
            </a:pPr>
            <a:r>
              <a:rPr b="1" lang="en-US">
                <a:solidFill>
                  <a:srgbClr val="38761D"/>
                </a:solidFill>
              </a:rPr>
              <a:t>內容資料層級架構</a:t>
            </a:r>
            <a:r>
              <a:rPr lang="en-US"/>
              <a:t>：</a:t>
            </a:r>
          </a:p>
          <a:p>
            <a:pPr indent="-381000" lvl="1" marL="914400" rtl="0">
              <a:spcBef>
                <a:spcPts val="0"/>
              </a:spcBef>
              <a:spcAft>
                <a:spcPts val="0"/>
              </a:spcAft>
              <a:buSzPct val="100000"/>
            </a:pPr>
            <a:r>
              <a:rPr lang="en-US" sz="2400"/>
              <a:t>以社群、子社群、類別、數位物件、檔案集、檔案等多層次架構建構數位典藏系統</a:t>
            </a:r>
          </a:p>
          <a:p>
            <a:pPr indent="-228600" lvl="0" marL="457200" rtl="0">
              <a:spcBef>
                <a:spcPts val="0"/>
              </a:spcBef>
              <a:buAutoNum type="arabicPeriod"/>
            </a:pPr>
            <a:r>
              <a:rPr lang="en-US"/>
              <a:t>彈性的</a:t>
            </a:r>
            <a:r>
              <a:rPr b="1" lang="en-US">
                <a:solidFill>
                  <a:srgbClr val="38761D"/>
                </a:solidFill>
              </a:rPr>
              <a:t>後設資料規範</a:t>
            </a:r>
            <a:r>
              <a:rPr lang="en-US"/>
              <a:t>：</a:t>
            </a:r>
          </a:p>
          <a:p>
            <a:pPr indent="-381000" lvl="1" marL="914400" rtl="0">
              <a:spcBef>
                <a:spcPts val="0"/>
              </a:spcBef>
              <a:buSzPct val="100000"/>
            </a:pPr>
            <a:r>
              <a:rPr lang="en-US" sz="2400"/>
              <a:t>描述性後設資料：以都柏林核心集描述數位物件</a:t>
            </a:r>
          </a:p>
          <a:p>
            <a:pPr indent="-228600" lvl="0" marL="457200" rtl="0">
              <a:spcBef>
                <a:spcPts val="0"/>
              </a:spcBef>
              <a:buAutoNum type="arabicPeriod"/>
            </a:pPr>
            <a:r>
              <a:rPr lang="en-US"/>
              <a:t>資料典藏處理與</a:t>
            </a:r>
            <a:r>
              <a:rPr b="1" lang="en-US">
                <a:solidFill>
                  <a:srgbClr val="38761D"/>
                </a:solidFill>
              </a:rPr>
              <a:t>工作流程</a:t>
            </a:r>
            <a:r>
              <a:rPr lang="en-US"/>
              <a:t>：</a:t>
            </a:r>
          </a:p>
          <a:p>
            <a:pPr indent="-381000" lvl="1" marL="914400" rtl="0">
              <a:spcBef>
                <a:spcPts val="0"/>
              </a:spcBef>
              <a:buSzPct val="100000"/>
            </a:pPr>
            <a:r>
              <a:rPr lang="en-US" sz="2400"/>
              <a:t>區分遞交者與三種不同權限的查核者，為數位典藏的品質層層把關</a:t>
            </a:r>
          </a:p>
          <a:p>
            <a:pPr indent="-381000" lvl="0" marL="457200" rtl="0">
              <a:spcBef>
                <a:spcPts val="0"/>
              </a:spcBef>
              <a:buSzPct val="85714"/>
              <a:buAutoNum type="arabicPeriod"/>
            </a:pPr>
            <a:r>
              <a:rPr lang="en-US"/>
              <a:t>支援</a:t>
            </a:r>
            <a:r>
              <a:rPr b="1" lang="en-US">
                <a:solidFill>
                  <a:srgbClr val="38761D"/>
                </a:solidFill>
              </a:rPr>
              <a:t>欄位檢索</a:t>
            </a:r>
            <a:r>
              <a:rPr lang="en-US"/>
              <a:t>與數位物件內文層級的</a:t>
            </a:r>
            <a:r>
              <a:rPr b="1" lang="en-US">
                <a:solidFill>
                  <a:srgbClr val="38761D"/>
                </a:solidFill>
              </a:rPr>
              <a:t>全文檢索</a:t>
            </a:r>
          </a:p>
          <a:p>
            <a:pPr indent="-381000" lvl="1" marL="914400" rtl="0">
              <a:spcBef>
                <a:spcPts val="0"/>
              </a:spcBef>
              <a:spcAft>
                <a:spcPts val="1000"/>
              </a:spcAft>
              <a:buSzPct val="100000"/>
            </a:pPr>
            <a:r>
              <a:rPr lang="en-US" sz="2400"/>
              <a:t>整合Lucene引擎為核心，支援斷詞、欄位檢索、移除停用字與詞幹處理</a:t>
            </a:r>
          </a:p>
          <a:p>
            <a:pPr indent="-381000" lvl="0" marL="457200" rtl="0">
              <a:spcBef>
                <a:spcPts val="0"/>
              </a:spcBef>
              <a:spcAft>
                <a:spcPts val="1000"/>
              </a:spcAft>
              <a:buSzPct val="85714"/>
              <a:buAutoNum type="arabicPeriod"/>
            </a:pPr>
            <a:r>
              <a:rPr b="1" lang="en-US">
                <a:solidFill>
                  <a:srgbClr val="38761D"/>
                </a:solidFill>
              </a:rPr>
              <a:t>支援多種資料互通性標準</a:t>
            </a:r>
          </a:p>
          <a:p>
            <a:pPr indent="-381000" lvl="1" marL="914400" rtl="0">
              <a:spcBef>
                <a:spcPts val="0"/>
              </a:spcBef>
              <a:buSzPct val="100000"/>
            </a:pPr>
            <a:r>
              <a:rPr lang="en-US" sz="2400"/>
              <a:t>OAI-PMH：能夠整合到聯合目錄</a:t>
            </a:r>
          </a:p>
        </p:txBody>
      </p:sp>
      <p:sp>
        <p:nvSpPr>
          <p:cNvPr id="538" name="Shape 53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DSpace的特性 (2/2)</a:t>
            </a:r>
          </a:p>
        </p:txBody>
      </p:sp>
      <p:sp>
        <p:nvSpPr>
          <p:cNvPr id="544" name="Shape 544"/>
          <p:cNvSpPr txBox="1"/>
          <p:nvPr>
            <p:ph idx="1" type="body"/>
          </p:nvPr>
        </p:nvSpPr>
        <p:spPr>
          <a:xfrm>
            <a:off x="457200" y="982775"/>
            <a:ext cx="7643100" cy="5248200"/>
          </a:xfrm>
          <a:prstGeom prst="rect">
            <a:avLst/>
          </a:prstGeom>
          <a:noFill/>
          <a:ln>
            <a:noFill/>
          </a:ln>
        </p:spPr>
        <p:txBody>
          <a:bodyPr anchorCtr="0" anchor="t" bIns="45700" lIns="91425" rIns="91425" tIns="45700">
            <a:noAutofit/>
          </a:bodyPr>
          <a:lstStyle/>
          <a:p>
            <a:pPr indent="0" lvl="0" marL="177800" rtl="0" algn="ctr">
              <a:spcBef>
                <a:spcPts val="0"/>
              </a:spcBef>
              <a:buNone/>
            </a:pPr>
            <a:r>
              <a:rPr b="1" lang="en-US">
                <a:solidFill>
                  <a:srgbClr val="DD8442"/>
                </a:solidFill>
              </a:rPr>
              <a:t>DSpace-DLLL改良的特色</a:t>
            </a:r>
          </a:p>
          <a:p>
            <a:pPr indent="-368300" lvl="0" marL="342900" marR="0" rtl="0" algn="l">
              <a:spcBef>
                <a:spcPts val="0"/>
              </a:spcBef>
              <a:spcAft>
                <a:spcPts val="0"/>
              </a:spcAft>
              <a:buClr>
                <a:schemeClr val="hlink"/>
              </a:buClr>
              <a:buSzPct val="100000"/>
              <a:buFont typeface="Noto Sans Symbols"/>
            </a:pPr>
            <a:r>
              <a:rPr b="1" lang="en-US"/>
              <a:t>開箱即用的</a:t>
            </a:r>
            <a:r>
              <a:rPr b="1" lang="en-US">
                <a:solidFill>
                  <a:srgbClr val="597E38"/>
                </a:solidFill>
              </a:rPr>
              <a:t>虛擬化</a:t>
            </a:r>
            <a:r>
              <a:rPr b="1" i="0" lang="en-US" u="none" cap="none" strike="noStrike">
                <a:solidFill>
                  <a:srgbClr val="597E38"/>
                </a:solidFill>
                <a:latin typeface="Arial"/>
                <a:ea typeface="Arial"/>
                <a:cs typeface="Arial"/>
                <a:sym typeface="Arial"/>
              </a:rPr>
              <a:t>安裝程序</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以VirtualBox虛擬機器封裝，</a:t>
            </a:r>
            <a:r>
              <a:rPr lang="en-US" sz="2400"/>
              <a:t>可在</a:t>
            </a:r>
            <a:r>
              <a:rPr b="0" i="0" lang="en-US" sz="2400" u="none" cap="none" strike="noStrike">
                <a:solidFill>
                  <a:schemeClr val="dk1"/>
                </a:solidFill>
                <a:latin typeface="Arial"/>
                <a:ea typeface="Arial"/>
                <a:cs typeface="Arial"/>
                <a:sym typeface="Arial"/>
              </a:rPr>
              <a:t>Windows</a:t>
            </a:r>
            <a:r>
              <a:rPr lang="en-US" sz="2400"/>
              <a:t>上</a:t>
            </a:r>
            <a:r>
              <a:rPr b="0" i="0" lang="en-US" sz="2400" u="none" cap="none" strike="noStrike">
                <a:solidFill>
                  <a:schemeClr val="dk1"/>
                </a:solidFill>
                <a:latin typeface="Arial"/>
                <a:ea typeface="Arial"/>
                <a:cs typeface="Arial"/>
                <a:sym typeface="Arial"/>
              </a:rPr>
              <a:t>輕易架設</a:t>
            </a:r>
          </a:p>
          <a:p>
            <a:pPr indent="-368300" lvl="0" marL="342900" marR="0" rtl="0" algn="l">
              <a:spcBef>
                <a:spcPts val="480"/>
              </a:spcBef>
              <a:spcAft>
                <a:spcPts val="0"/>
              </a:spcAft>
              <a:buClr>
                <a:srgbClr val="597E38"/>
              </a:buClr>
              <a:buSzPct val="100000"/>
              <a:buFont typeface="Noto Sans Symbols"/>
            </a:pPr>
            <a:r>
              <a:rPr b="1" i="0" lang="en-US" u="none" cap="none" strike="noStrike">
                <a:solidFill>
                  <a:srgbClr val="597E38"/>
                </a:solidFill>
                <a:latin typeface="Arial"/>
                <a:ea typeface="Arial"/>
                <a:cs typeface="Arial"/>
                <a:sym typeface="Arial"/>
              </a:rPr>
              <a:t>多媒體典藏與展示功能</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發展文件、圖片、音樂、影片等四十幾種數位媒體格式展示介面，強化支援數位媒體的能力</a:t>
            </a:r>
          </a:p>
          <a:p>
            <a:pPr indent="-368300" lvl="0" marL="342900" marR="0" rtl="0" algn="l">
              <a:spcBef>
                <a:spcPts val="480"/>
              </a:spcBef>
              <a:spcAft>
                <a:spcPts val="0"/>
              </a:spcAft>
              <a:buClr>
                <a:schemeClr val="hlink"/>
              </a:buClr>
              <a:buSzPct val="100000"/>
              <a:buFont typeface="Noto Sans Symbols"/>
            </a:pPr>
            <a:r>
              <a:rPr b="1" i="0" lang="en-US" u="none" cap="none" strike="noStrike">
                <a:solidFill>
                  <a:schemeClr val="dk1"/>
                </a:solidFill>
                <a:latin typeface="Arial"/>
                <a:ea typeface="Arial"/>
                <a:cs typeface="Arial"/>
                <a:sym typeface="Arial"/>
              </a:rPr>
              <a:t>客製化</a:t>
            </a:r>
            <a:r>
              <a:rPr b="1" lang="en-US"/>
              <a:t>後的</a:t>
            </a:r>
            <a:r>
              <a:rPr b="1" lang="en-US">
                <a:solidFill>
                  <a:srgbClr val="597E38"/>
                </a:solidFill>
              </a:rPr>
              <a:t>管理</a:t>
            </a:r>
            <a:r>
              <a:rPr b="1" i="0" lang="en-US" u="none" cap="none" strike="noStrike">
                <a:solidFill>
                  <a:srgbClr val="597E38"/>
                </a:solidFill>
                <a:latin typeface="Arial"/>
                <a:ea typeface="Arial"/>
                <a:cs typeface="Arial"/>
                <a:sym typeface="Arial"/>
              </a:rPr>
              <a:t>工具</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發展後設資料遞交表單編輯、網站語系檔編輯、伺服器管理等多種工具，讓客製化更容易</a:t>
            </a:r>
          </a:p>
          <a:p>
            <a:pPr indent="-368300" lvl="0" marL="342900" marR="0" rtl="0" algn="l">
              <a:spcBef>
                <a:spcPts val="480"/>
              </a:spcBef>
              <a:spcAft>
                <a:spcPts val="0"/>
              </a:spcAft>
              <a:buClr>
                <a:schemeClr val="hlink"/>
              </a:buClr>
              <a:buSzPct val="100000"/>
              <a:buFont typeface="Noto Sans Symbols"/>
            </a:pPr>
            <a:r>
              <a:rPr b="1" lang="en-US"/>
              <a:t>增強的</a:t>
            </a:r>
            <a:r>
              <a:rPr b="1" i="0" lang="en-US" u="none" cap="none" strike="noStrike">
                <a:solidFill>
                  <a:srgbClr val="597E38"/>
                </a:solidFill>
                <a:latin typeface="Arial"/>
                <a:ea typeface="Arial"/>
                <a:cs typeface="Arial"/>
                <a:sym typeface="Arial"/>
              </a:rPr>
              <a:t>後設資料遞交表單功能</a:t>
            </a:r>
          </a:p>
          <a:p>
            <a:pPr indent="-285750" lvl="1" marL="742950" marR="0" rtl="0" algn="l">
              <a:spcBef>
                <a:spcPts val="48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撰寫後設資料時進行檔案上傳、所見即得編輯器、日期選單、地址、更複雜的XML後設資料</a:t>
            </a:r>
          </a:p>
        </p:txBody>
      </p:sp>
      <p:sp>
        <p:nvSpPr>
          <p:cNvPr id="545" name="Shape 54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 name="Shape 550"/>
        <p:cNvGrpSpPr/>
        <p:nvPr/>
      </p:nvGrpSpPr>
      <p:grpSpPr>
        <a:xfrm>
          <a:off x="0" y="0"/>
          <a:ext cx="0" cy="0"/>
          <a:chOff x="0" y="0"/>
          <a:chExt cx="0" cy="0"/>
        </a:xfrm>
      </p:grpSpPr>
      <p:sp>
        <p:nvSpPr>
          <p:cNvPr id="551" name="Shape 551"/>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393700" lvl="0" marL="457200" rtl="0">
              <a:lnSpc>
                <a:spcPct val="100000"/>
              </a:lnSpc>
              <a:spcBef>
                <a:spcPts val="0"/>
              </a:spcBef>
              <a:spcAft>
                <a:spcPts val="1000"/>
              </a:spcAft>
              <a:buSzPct val="100000"/>
              <a:buAutoNum type="arabicPeriod"/>
            </a:pPr>
            <a:r>
              <a:rPr lang="en-US" sz="2600"/>
              <a:t>下載VirtualBox與DSpace-DLLL虛擬機器OVF檔</a:t>
            </a:r>
          </a:p>
          <a:p>
            <a:pPr indent="-393700" lvl="0" marL="457200" rtl="0">
              <a:lnSpc>
                <a:spcPct val="100000"/>
              </a:lnSpc>
              <a:spcBef>
                <a:spcPts val="0"/>
              </a:spcBef>
              <a:spcAft>
                <a:spcPts val="1000"/>
              </a:spcAft>
              <a:buSzPct val="100000"/>
              <a:buAutoNum type="arabicPeriod"/>
            </a:pPr>
            <a:r>
              <a:rPr lang="en-US" sz="2600"/>
              <a:t>安裝VirtualBox</a:t>
            </a:r>
          </a:p>
          <a:p>
            <a:pPr indent="-393700" lvl="0" marL="457200" rtl="0">
              <a:lnSpc>
                <a:spcPct val="100000"/>
              </a:lnSpc>
              <a:spcBef>
                <a:spcPts val="0"/>
              </a:spcBef>
              <a:spcAft>
                <a:spcPts val="1000"/>
              </a:spcAft>
              <a:buSzPct val="100000"/>
              <a:buAutoNum type="arabicPeriod"/>
            </a:pPr>
            <a:r>
              <a:rPr lang="en-US" sz="2600"/>
              <a:t>匯入DSpace-DLLL OVF檔案</a:t>
            </a:r>
          </a:p>
          <a:p>
            <a:pPr indent="-393700" lvl="0" marL="457200" rtl="0">
              <a:lnSpc>
                <a:spcPct val="100000"/>
              </a:lnSpc>
              <a:spcBef>
                <a:spcPts val="0"/>
              </a:spcBef>
              <a:spcAft>
                <a:spcPts val="1000"/>
              </a:spcAft>
              <a:buSzPct val="100000"/>
              <a:buAutoNum type="arabicPeriod"/>
            </a:pPr>
            <a:r>
              <a:rPr lang="en-US" sz="2600"/>
              <a:t>開啟DSpace-DLLL虛擬機器</a:t>
            </a:r>
          </a:p>
        </p:txBody>
      </p:sp>
      <p:sp>
        <p:nvSpPr>
          <p:cNvPr id="552" name="Shape 552"/>
          <p:cNvSpPr/>
          <p:nvPr/>
        </p:nvSpPr>
        <p:spPr>
          <a:xfrm>
            <a:off x="311700" y="4143601"/>
            <a:ext cx="3999900" cy="2290200"/>
          </a:xfrm>
          <a:prstGeom prst="roundRect">
            <a:avLst>
              <a:gd fmla="val 16667" name="adj"/>
            </a:avLst>
          </a:prstGeom>
          <a:solidFill>
            <a:srgbClr val="FFFFFF"/>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lgn="ctr">
              <a:spcBef>
                <a:spcPts val="1000"/>
              </a:spcBef>
              <a:buNone/>
            </a:pPr>
            <a:r>
              <a:rPr b="1" lang="en-US" sz="2400">
                <a:solidFill>
                  <a:srgbClr val="DD8442"/>
                </a:solidFill>
              </a:rPr>
              <a:t>     </a:t>
            </a:r>
            <a:r>
              <a:rPr b="1" lang="en-US" sz="2400">
                <a:solidFill>
                  <a:srgbClr val="5086C2"/>
                </a:solidFill>
              </a:rPr>
              <a:t>   </a:t>
            </a:r>
            <a:r>
              <a:rPr b="1" lang="en-US" sz="2400">
                <a:solidFill>
                  <a:srgbClr val="5086C2"/>
                </a:solidFill>
              </a:rPr>
              <a:t>實體機器</a:t>
            </a:r>
          </a:p>
        </p:txBody>
      </p:sp>
      <p:pic>
        <p:nvPicPr>
          <p:cNvPr id="553" name="Shape 553"/>
          <p:cNvPicPr preferRelativeResize="0"/>
          <p:nvPr/>
        </p:nvPicPr>
        <p:blipFill>
          <a:blip r:embed="rId3">
            <a:alphaModFix/>
          </a:blip>
          <a:stretch>
            <a:fillRect/>
          </a:stretch>
        </p:blipFill>
        <p:spPr>
          <a:xfrm>
            <a:off x="1229250" y="4267887"/>
            <a:ext cx="746300" cy="746300"/>
          </a:xfrm>
          <a:prstGeom prst="rect">
            <a:avLst/>
          </a:prstGeom>
          <a:noFill/>
          <a:ln>
            <a:noFill/>
          </a:ln>
        </p:spPr>
      </p:pic>
      <p:sp>
        <p:nvSpPr>
          <p:cNvPr id="554" name="Shape 554"/>
          <p:cNvSpPr/>
          <p:nvPr/>
        </p:nvSpPr>
        <p:spPr>
          <a:xfrm>
            <a:off x="457200" y="5061550"/>
            <a:ext cx="3747300" cy="1287600"/>
          </a:xfrm>
          <a:prstGeom prst="roundRect">
            <a:avLst>
              <a:gd fmla="val 16667" name="adj"/>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solidFill>
                  <a:schemeClr val="dk1"/>
                </a:solidFill>
              </a:rPr>
              <a:t>   </a:t>
            </a:r>
            <a:r>
              <a:rPr lang="en-US" sz="2400">
                <a:solidFill>
                  <a:schemeClr val="dk1"/>
                </a:solidFill>
              </a:rPr>
              <a:t>虛擬機器管理器</a:t>
            </a:r>
          </a:p>
          <a:p>
            <a:pPr lvl="0" rtl="0" algn="l">
              <a:spcBef>
                <a:spcPts val="0"/>
              </a:spcBef>
              <a:buNone/>
            </a:pPr>
            <a:r>
              <a:rPr lang="en-US" sz="2400">
                <a:solidFill>
                  <a:schemeClr val="dk1"/>
                </a:solidFill>
              </a:rPr>
              <a:t>         (VirtualBox)</a:t>
            </a:r>
          </a:p>
        </p:txBody>
      </p:sp>
      <p:pic>
        <p:nvPicPr>
          <p:cNvPr id="555" name="Shape 555"/>
          <p:cNvPicPr preferRelativeResize="0"/>
          <p:nvPr/>
        </p:nvPicPr>
        <p:blipFill>
          <a:blip r:embed="rId4">
            <a:alphaModFix/>
          </a:blip>
          <a:stretch>
            <a:fillRect/>
          </a:stretch>
        </p:blipFill>
        <p:spPr>
          <a:xfrm>
            <a:off x="457200" y="5248148"/>
            <a:ext cx="914400" cy="914400"/>
          </a:xfrm>
          <a:prstGeom prst="rect">
            <a:avLst/>
          </a:prstGeom>
          <a:noFill/>
          <a:ln>
            <a:noFill/>
          </a:ln>
        </p:spPr>
      </p:pic>
      <p:sp>
        <p:nvSpPr>
          <p:cNvPr id="556" name="Shape 55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安裝DSpace-DLLL虛擬機器</a:t>
            </a:r>
          </a:p>
        </p:txBody>
      </p:sp>
      <p:sp>
        <p:nvSpPr>
          <p:cNvPr id="557" name="Shape 557"/>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558" name="Shape 558"/>
          <p:cNvSpPr/>
          <p:nvPr/>
        </p:nvSpPr>
        <p:spPr>
          <a:xfrm>
            <a:off x="3584100" y="5235100"/>
            <a:ext cx="1156800" cy="936000"/>
          </a:xfrm>
          <a:prstGeom prst="leftArrow">
            <a:avLst>
              <a:gd fmla="val 50000" name="adj1"/>
              <a:gd fmla="val 35897" name="adj2"/>
            </a:avLst>
          </a:prstGeom>
          <a:solidFill>
            <a:srgbClr val="FF0000"/>
          </a:solid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grpSp>
        <p:nvGrpSpPr>
          <p:cNvPr id="559" name="Shape 559"/>
          <p:cNvGrpSpPr/>
          <p:nvPr/>
        </p:nvGrpSpPr>
        <p:grpSpPr>
          <a:xfrm>
            <a:off x="4844325" y="5147350"/>
            <a:ext cx="2496900" cy="1111500"/>
            <a:chOff x="4786800" y="4707425"/>
            <a:chExt cx="2496900" cy="1111500"/>
          </a:xfrm>
        </p:grpSpPr>
        <p:sp>
          <p:nvSpPr>
            <p:cNvPr id="560" name="Shape 560"/>
            <p:cNvSpPr/>
            <p:nvPr/>
          </p:nvSpPr>
          <p:spPr>
            <a:xfrm>
              <a:off x="4786800" y="4707425"/>
              <a:ext cx="2496900" cy="1111500"/>
            </a:xfrm>
            <a:prstGeom prst="roundRect">
              <a:avLst>
                <a:gd fmla="val 16667" name="adj"/>
              </a:avLst>
            </a:prstGeom>
            <a:solidFill>
              <a:srgbClr val="FFFFFF"/>
            </a:solidFill>
            <a:ln cap="flat" cmpd="sng" w="38100">
              <a:solidFill>
                <a:srgbClr val="3B54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61" name="Shape 561"/>
            <p:cNvPicPr preferRelativeResize="0"/>
            <p:nvPr/>
          </p:nvPicPr>
          <p:blipFill>
            <a:blip r:embed="rId5">
              <a:alphaModFix/>
            </a:blip>
            <a:stretch>
              <a:fillRect/>
            </a:stretch>
          </p:blipFill>
          <p:spPr>
            <a:xfrm>
              <a:off x="4939875" y="4891700"/>
              <a:ext cx="2190750" cy="7429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5" name="Shape 565"/>
        <p:cNvGrpSpPr/>
        <p:nvPr/>
      </p:nvGrpSpPr>
      <p:grpSpPr>
        <a:xfrm>
          <a:off x="0" y="0"/>
          <a:ext cx="0" cy="0"/>
          <a:chOff x="0" y="0"/>
          <a:chExt cx="0" cy="0"/>
        </a:xfrm>
      </p:grpSpPr>
      <p:sp>
        <p:nvSpPr>
          <p:cNvPr id="566" name="Shape 566"/>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A</a:t>
            </a:r>
            <a:r>
              <a:rPr lang="en-US"/>
              <a:t>. </a:t>
            </a:r>
            <a:r>
              <a:rPr lang="en-US"/>
              <a:t>瀏覽與檢索</a:t>
            </a:r>
          </a:p>
        </p:txBody>
      </p:sp>
      <p:sp>
        <p:nvSpPr>
          <p:cNvPr id="567" name="Shape 567"/>
          <p:cNvSpPr txBox="1"/>
          <p:nvPr>
            <p:ph idx="1" type="body"/>
          </p:nvPr>
        </p:nvSpPr>
        <p:spPr>
          <a:xfrm>
            <a:off x="722312" y="2276872"/>
            <a:ext cx="7772400" cy="1500187"/>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b="0" lang="en-US"/>
              <a:t>Part 2. </a:t>
            </a:r>
            <a:r>
              <a:rPr b="0" lang="en-US"/>
              <a:t>系統導覽</a:t>
            </a:r>
          </a:p>
        </p:txBody>
      </p:sp>
      <p:sp>
        <p:nvSpPr>
          <p:cNvPr id="568" name="Shape 568"/>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p:nvPr/>
        </p:nvSpPr>
        <p:spPr>
          <a:xfrm>
            <a:off x="4644007" y="2420888"/>
            <a:ext cx="3312300" cy="3240300"/>
          </a:xfrm>
          <a:prstGeom prst="roundRect">
            <a:avLst>
              <a:gd fmla="val 7090" name="adj"/>
            </a:avLst>
          </a:prstGeom>
          <a:solidFill>
            <a:schemeClr val="lt1"/>
          </a:solidFill>
          <a:ln cap="flat" cmpd="sng" w="12700">
            <a:solidFill>
              <a:schemeClr val="dk1"/>
            </a:solidFill>
            <a:prstDash val="dash"/>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574" name="Shape 574"/>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DSpace資訊</a:t>
            </a:r>
            <a:r>
              <a:rPr b="0" i="0" lang="en-US" sz="3200" u="none" cap="none" strike="noStrike">
                <a:solidFill>
                  <a:schemeClr val="lt1"/>
                </a:solidFill>
                <a:latin typeface="Arial"/>
                <a:ea typeface="Arial"/>
                <a:cs typeface="Arial"/>
                <a:sym typeface="Arial"/>
              </a:rPr>
              <a:t>架構</a:t>
            </a:r>
          </a:p>
        </p:txBody>
      </p:sp>
      <p:sp>
        <p:nvSpPr>
          <p:cNvPr id="575" name="Shape 57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576" name="Shape 576"/>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577" name="Shape 577"/>
          <p:cNvSpPr/>
          <p:nvPr/>
        </p:nvSpPr>
        <p:spPr>
          <a:xfrm>
            <a:off x="3416462" y="5152955"/>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578" name="Shape 578"/>
          <p:cNvSpPr/>
          <p:nvPr/>
        </p:nvSpPr>
        <p:spPr>
          <a:xfrm>
            <a:off x="3416462" y="5395807"/>
            <a:ext cx="842700" cy="243000"/>
          </a:xfrm>
          <a:prstGeom prst="roundRect">
            <a:avLst>
              <a:gd fmla="val 16667" name="adj"/>
            </a:avLst>
          </a:prstGeom>
          <a:solidFill>
            <a:srgbClr val="FFFFFF"/>
          </a:solidFill>
          <a:ln>
            <a:noFill/>
          </a:ln>
        </p:spPr>
        <p:txBody>
          <a:bodyPr anchorCtr="0" anchor="t" bIns="45700" lIns="0" rIns="0" tIns="4570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579" name="Shape 579"/>
          <p:cNvSpPr/>
          <p:nvPr/>
        </p:nvSpPr>
        <p:spPr>
          <a:xfrm>
            <a:off x="3146011" y="2701859"/>
            <a:ext cx="14118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社群與類別</a:t>
            </a:r>
          </a:p>
        </p:txBody>
      </p:sp>
      <p:sp>
        <p:nvSpPr>
          <p:cNvPr id="580" name="Shape 580"/>
          <p:cNvSpPr/>
          <p:nvPr/>
        </p:nvSpPr>
        <p:spPr>
          <a:xfrm>
            <a:off x="3430633" y="3546755"/>
            <a:ext cx="842700" cy="4845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社群</a:t>
            </a:r>
          </a:p>
        </p:txBody>
      </p:sp>
      <p:sp>
        <p:nvSpPr>
          <p:cNvPr id="581" name="Shape 581"/>
          <p:cNvSpPr/>
          <p:nvPr/>
        </p:nvSpPr>
        <p:spPr>
          <a:xfrm>
            <a:off x="3430633" y="4349855"/>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類別</a:t>
            </a:r>
          </a:p>
        </p:txBody>
      </p:sp>
      <p:sp>
        <p:nvSpPr>
          <p:cNvPr id="582" name="Shape 582"/>
          <p:cNvSpPr/>
          <p:nvPr/>
        </p:nvSpPr>
        <p:spPr>
          <a:xfrm>
            <a:off x="3430633" y="5130366"/>
            <a:ext cx="842700" cy="485700"/>
          </a:xfrm>
          <a:prstGeom prst="roundRect">
            <a:avLst>
              <a:gd fmla="val 16667" name="adj"/>
            </a:avLst>
          </a:prstGeom>
          <a:solidFill>
            <a:schemeClr val="lt1"/>
          </a:solidFill>
          <a:ln cap="flat" cmpd="sng" w="25400">
            <a:solidFill>
              <a:schemeClr val="accent6"/>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rgbClr val="3B5425"/>
              </a:buClr>
              <a:buSzPct val="25000"/>
              <a:buFont typeface="Arial"/>
              <a:buNone/>
            </a:pPr>
            <a:r>
              <a:rPr b="1" i="0" lang="en-US" sz="1800" u="none" cap="none" strike="noStrike">
                <a:solidFill>
                  <a:srgbClr val="3B5425"/>
                </a:solidFill>
                <a:latin typeface="Arial"/>
                <a:ea typeface="Arial"/>
                <a:cs typeface="Arial"/>
                <a:sym typeface="Arial"/>
              </a:rPr>
              <a:t>文件</a:t>
            </a:r>
          </a:p>
        </p:txBody>
      </p:sp>
      <p:sp>
        <p:nvSpPr>
          <p:cNvPr id="583" name="Shape 583"/>
          <p:cNvSpPr/>
          <p:nvPr/>
        </p:nvSpPr>
        <p:spPr>
          <a:xfrm>
            <a:off x="1331640" y="3501007"/>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搜尋</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簡易,進階</a:t>
            </a:r>
          </a:p>
        </p:txBody>
      </p:sp>
      <p:sp>
        <p:nvSpPr>
          <p:cNvPr id="584" name="Shape 584"/>
          <p:cNvSpPr/>
          <p:nvPr/>
        </p:nvSpPr>
        <p:spPr>
          <a:xfrm>
            <a:off x="1331640" y="5229200"/>
            <a:ext cx="1368299" cy="5760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1" i="0" lang="en-US" sz="1600" u="none" cap="none" strike="noStrike">
                <a:solidFill>
                  <a:schemeClr val="dk1"/>
                </a:solidFill>
                <a:latin typeface="Arial"/>
                <a:ea typeface="Arial"/>
                <a:cs typeface="Arial"/>
                <a:sym typeface="Arial"/>
              </a:rPr>
              <a:t>瀏覽</a:t>
            </a:r>
          </a:p>
          <a:p>
            <a:pPr indent="0" lvl="0" marL="0" marR="0" rtl="0" algn="ctr">
              <a:lnSpc>
                <a:spcPct val="100000"/>
              </a:lnSpc>
              <a:spcBef>
                <a:spcPts val="0"/>
              </a:spcBef>
              <a:spcAft>
                <a:spcPts val="0"/>
              </a:spcAft>
              <a:buClr>
                <a:schemeClr val="dk1"/>
              </a:buClr>
              <a:buSzPct val="25000"/>
              <a:buFont typeface="Arial"/>
              <a:buNone/>
            </a:pPr>
            <a:r>
              <a:rPr lang="en-US" sz="1400">
                <a:solidFill>
                  <a:schemeClr val="dk1"/>
                </a:solidFill>
                <a:latin typeface="Arial"/>
                <a:ea typeface="Arial"/>
                <a:cs typeface="Arial"/>
                <a:sym typeface="Arial"/>
              </a:rPr>
              <a:t>題名,作者,標題</a:t>
            </a:r>
          </a:p>
        </p:txBody>
      </p:sp>
      <p:sp>
        <p:nvSpPr>
          <p:cNvPr id="585" name="Shape 585"/>
          <p:cNvSpPr/>
          <p:nvPr/>
        </p:nvSpPr>
        <p:spPr>
          <a:xfrm>
            <a:off x="5818767"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登入</a:t>
            </a:r>
          </a:p>
        </p:txBody>
      </p:sp>
      <p:sp>
        <p:nvSpPr>
          <p:cNvPr id="586" name="Shape 586"/>
          <p:cNvSpPr/>
          <p:nvPr/>
        </p:nvSpPr>
        <p:spPr>
          <a:xfrm>
            <a:off x="4975644" y="3774921"/>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帳戶管理</a:t>
            </a:r>
          </a:p>
        </p:txBody>
      </p:sp>
      <p:sp>
        <p:nvSpPr>
          <p:cNvPr id="587" name="Shape 587"/>
          <p:cNvSpPr/>
          <p:nvPr/>
        </p:nvSpPr>
        <p:spPr>
          <a:xfrm>
            <a:off x="6300192" y="3774921"/>
            <a:ext cx="1202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管理工具</a:t>
            </a:r>
          </a:p>
        </p:txBody>
      </p:sp>
      <p:sp>
        <p:nvSpPr>
          <p:cNvPr id="588" name="Shape 588"/>
          <p:cNvSpPr/>
          <p:nvPr/>
        </p:nvSpPr>
        <p:spPr>
          <a:xfrm>
            <a:off x="4975644" y="4502060"/>
            <a:ext cx="12057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My DSpace</a:t>
            </a:r>
          </a:p>
        </p:txBody>
      </p:sp>
      <p:sp>
        <p:nvSpPr>
          <p:cNvPr id="589" name="Shape 589"/>
          <p:cNvSpPr/>
          <p:nvPr/>
        </p:nvSpPr>
        <p:spPr>
          <a:xfrm>
            <a:off x="7020271" y="2910825"/>
            <a:ext cx="837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註冊</a:t>
            </a:r>
          </a:p>
        </p:txBody>
      </p:sp>
      <p:cxnSp>
        <p:nvCxnSpPr>
          <p:cNvPr id="590" name="Shape 590"/>
          <p:cNvCxnSpPr>
            <a:endCxn id="579" idx="0"/>
          </p:cNvCxnSpPr>
          <p:nvPr/>
        </p:nvCxnSpPr>
        <p:spPr>
          <a:xfrm rot="5400000">
            <a:off x="3558961" y="2407409"/>
            <a:ext cx="587400" cy="1500"/>
          </a:xfrm>
          <a:prstGeom prst="bentConnector3">
            <a:avLst>
              <a:gd fmla="val 50139" name="adj1"/>
            </a:avLst>
          </a:prstGeom>
          <a:solidFill>
            <a:schemeClr val="accent1"/>
          </a:solidFill>
          <a:ln cap="flat" cmpd="sng" w="28575">
            <a:solidFill>
              <a:schemeClr val="dk1"/>
            </a:solidFill>
            <a:prstDash val="solid"/>
            <a:round/>
            <a:headEnd len="med" w="med" type="none"/>
            <a:tailEnd len="lg" w="lg" type="stealth"/>
          </a:ln>
        </p:spPr>
      </p:cxnSp>
      <p:cxnSp>
        <p:nvCxnSpPr>
          <p:cNvPr id="591" name="Shape 591"/>
          <p:cNvCxnSpPr/>
          <p:nvPr/>
        </p:nvCxnSpPr>
        <p:spPr>
          <a:xfrm rot="5400000">
            <a:off x="3651492" y="3373905"/>
            <a:ext cx="372599" cy="1500"/>
          </a:xfrm>
          <a:prstGeom prst="bentConnector3">
            <a:avLst>
              <a:gd fmla="val 50020" name="adj1"/>
            </a:avLst>
          </a:prstGeom>
          <a:solidFill>
            <a:schemeClr val="accent1"/>
          </a:solidFill>
          <a:ln cap="flat" cmpd="sng" w="28575">
            <a:solidFill>
              <a:schemeClr val="dk1"/>
            </a:solidFill>
            <a:prstDash val="solid"/>
            <a:round/>
            <a:headEnd len="med" w="med" type="none"/>
            <a:tailEnd len="lg" w="lg" type="stealth"/>
          </a:ln>
        </p:spPr>
      </p:cxnSp>
      <p:cxnSp>
        <p:nvCxnSpPr>
          <p:cNvPr id="592" name="Shape 592"/>
          <p:cNvCxnSpPr/>
          <p:nvPr/>
        </p:nvCxnSpPr>
        <p:spPr>
          <a:xfrm rot="5400000">
            <a:off x="3685242" y="4197473"/>
            <a:ext cx="305100" cy="1500"/>
          </a:xfrm>
          <a:prstGeom prst="bentConnector3">
            <a:avLst>
              <a:gd fmla="val 49980" name="adj1"/>
            </a:avLst>
          </a:prstGeom>
          <a:solidFill>
            <a:schemeClr val="accent1"/>
          </a:solidFill>
          <a:ln cap="flat" cmpd="sng" w="28575">
            <a:solidFill>
              <a:schemeClr val="dk1"/>
            </a:solidFill>
            <a:prstDash val="solid"/>
            <a:round/>
            <a:headEnd len="med" w="med" type="none"/>
            <a:tailEnd len="lg" w="lg" type="stealth"/>
          </a:ln>
        </p:spPr>
      </p:cxnSp>
      <p:cxnSp>
        <p:nvCxnSpPr>
          <p:cNvPr id="593" name="Shape 593"/>
          <p:cNvCxnSpPr/>
          <p:nvPr/>
        </p:nvCxnSpPr>
        <p:spPr>
          <a:xfrm rot="5400000">
            <a:off x="3679092" y="4994300"/>
            <a:ext cx="317400" cy="1500"/>
          </a:xfrm>
          <a:prstGeom prst="bentConnector3">
            <a:avLst>
              <a:gd fmla="val 50000" name="adj1"/>
            </a:avLst>
          </a:prstGeom>
          <a:solidFill>
            <a:schemeClr val="accent1"/>
          </a:solidFill>
          <a:ln cap="flat" cmpd="sng" w="28575">
            <a:solidFill>
              <a:schemeClr val="dk1"/>
            </a:solidFill>
            <a:prstDash val="solid"/>
            <a:round/>
            <a:headEnd len="med" w="med" type="none"/>
            <a:tailEnd len="lg" w="lg" type="stealth"/>
          </a:ln>
        </p:spPr>
      </p:cxnSp>
      <p:cxnSp>
        <p:nvCxnSpPr>
          <p:cNvPr id="594" name="Shape 594"/>
          <p:cNvCxnSpPr>
            <a:stCxn id="583" idx="3"/>
            <a:endCxn id="580" idx="1"/>
          </p:cNvCxnSpPr>
          <p:nvPr/>
        </p:nvCxnSpPr>
        <p:spPr>
          <a:xfrm>
            <a:off x="2699940" y="3789007"/>
            <a:ext cx="730800" cy="6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95" name="Shape 595"/>
          <p:cNvCxnSpPr>
            <a:stCxn id="583" idx="3"/>
            <a:endCxn id="581" idx="1"/>
          </p:cNvCxnSpPr>
          <p:nvPr/>
        </p:nvCxnSpPr>
        <p:spPr>
          <a:xfrm>
            <a:off x="2699940" y="3789007"/>
            <a:ext cx="730800" cy="8037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96" name="Shape 596"/>
          <p:cNvCxnSpPr>
            <a:stCxn id="583" idx="3"/>
            <a:endCxn id="582" idx="1"/>
          </p:cNvCxnSpPr>
          <p:nvPr/>
        </p:nvCxnSpPr>
        <p:spPr>
          <a:xfrm>
            <a:off x="2699940" y="3789007"/>
            <a:ext cx="730800" cy="1584300"/>
          </a:xfrm>
          <a:prstGeom prst="bentConnector3">
            <a:avLst>
              <a:gd fmla="val 50003" name="adj1"/>
            </a:avLst>
          </a:prstGeom>
          <a:solidFill>
            <a:schemeClr val="accent1"/>
          </a:solidFill>
          <a:ln cap="flat" cmpd="sng" w="28575">
            <a:solidFill>
              <a:schemeClr val="dk1"/>
            </a:solidFill>
            <a:prstDash val="solid"/>
            <a:round/>
            <a:headEnd len="med" w="med" type="none"/>
            <a:tailEnd len="lg" w="lg" type="stealth"/>
          </a:ln>
        </p:spPr>
      </p:cxnSp>
      <p:cxnSp>
        <p:nvCxnSpPr>
          <p:cNvPr id="597" name="Shape 597"/>
          <p:cNvCxnSpPr>
            <a:stCxn id="584" idx="3"/>
            <a:endCxn id="578" idx="1"/>
          </p:cNvCxnSpPr>
          <p:nvPr/>
        </p:nvCxnSpPr>
        <p:spPr>
          <a:xfrm>
            <a:off x="2699940" y="5517200"/>
            <a:ext cx="716400" cy="600"/>
          </a:xfrm>
          <a:prstGeom prst="bentConnector3">
            <a:avLst>
              <a:gd fmla="val 49998" name="adj1"/>
            </a:avLst>
          </a:prstGeom>
          <a:solidFill>
            <a:schemeClr val="accent1"/>
          </a:solidFill>
          <a:ln cap="flat" cmpd="sng" w="28575">
            <a:solidFill>
              <a:schemeClr val="dk1"/>
            </a:solidFill>
            <a:prstDash val="solid"/>
            <a:round/>
            <a:headEnd len="med" w="med" type="none"/>
            <a:tailEnd len="lg" w="lg" type="stealth"/>
          </a:ln>
        </p:spPr>
      </p:cxnSp>
      <p:cxnSp>
        <p:nvCxnSpPr>
          <p:cNvPr id="598" name="Shape 598"/>
          <p:cNvCxnSpPr>
            <a:stCxn id="585" idx="2"/>
            <a:endCxn id="586" idx="0"/>
          </p:cNvCxnSpPr>
          <p:nvPr/>
        </p:nvCxnSpPr>
        <p:spPr>
          <a:xfrm rot="5400000">
            <a:off x="5659617" y="3196875"/>
            <a:ext cx="496800" cy="659100"/>
          </a:xfrm>
          <a:prstGeom prst="bentConnector3">
            <a:avLst>
              <a:gd fmla="val 49990" name="adj1"/>
            </a:avLst>
          </a:prstGeom>
          <a:solidFill>
            <a:schemeClr val="accent1"/>
          </a:solidFill>
          <a:ln cap="flat" cmpd="sng" w="28575">
            <a:solidFill>
              <a:schemeClr val="dk1"/>
            </a:solidFill>
            <a:prstDash val="solid"/>
            <a:round/>
            <a:headEnd len="med" w="med" type="none"/>
            <a:tailEnd len="lg" w="lg" type="stealth"/>
          </a:ln>
        </p:spPr>
      </p:cxnSp>
      <p:cxnSp>
        <p:nvCxnSpPr>
          <p:cNvPr id="599" name="Shape 599"/>
          <p:cNvCxnSpPr>
            <a:stCxn id="585" idx="2"/>
            <a:endCxn id="587" idx="0"/>
          </p:cNvCxnSpPr>
          <p:nvPr/>
        </p:nvCxnSpPr>
        <p:spPr>
          <a:xfrm flipH="1" rot="-5400000">
            <a:off x="6321117" y="3194475"/>
            <a:ext cx="496800" cy="663900"/>
          </a:xfrm>
          <a:prstGeom prst="bentConnector3">
            <a:avLst>
              <a:gd fmla="val 49989" name="adj1"/>
            </a:avLst>
          </a:prstGeom>
          <a:solidFill>
            <a:schemeClr val="accent1"/>
          </a:solidFill>
          <a:ln cap="flat" cmpd="sng" w="28575">
            <a:solidFill>
              <a:schemeClr val="dk1"/>
            </a:solidFill>
            <a:prstDash val="solid"/>
            <a:round/>
            <a:headEnd len="med" w="med" type="none"/>
            <a:tailEnd len="lg" w="lg" type="stealth"/>
          </a:ln>
        </p:spPr>
      </p:cxnSp>
      <p:cxnSp>
        <p:nvCxnSpPr>
          <p:cNvPr id="600" name="Shape 600"/>
          <p:cNvCxnSpPr>
            <a:stCxn id="586" idx="2"/>
            <a:endCxn id="588" idx="0"/>
          </p:cNvCxnSpPr>
          <p:nvPr/>
        </p:nvCxnSpPr>
        <p:spPr>
          <a:xfrm flipH="1" rot="-5400000">
            <a:off x="5398794" y="4321821"/>
            <a:ext cx="360000" cy="600"/>
          </a:xfrm>
          <a:prstGeom prst="bentConnector3">
            <a:avLst>
              <a:gd fmla="val 50226" name="adj1"/>
            </a:avLst>
          </a:prstGeom>
          <a:solidFill>
            <a:schemeClr val="accent1"/>
          </a:solidFill>
          <a:ln cap="flat" cmpd="sng" w="28575">
            <a:solidFill>
              <a:schemeClr val="dk1"/>
            </a:solidFill>
            <a:prstDash val="solid"/>
            <a:round/>
            <a:headEnd len="med" w="med" type="none"/>
            <a:tailEnd len="lg" w="lg" type="stealth"/>
          </a:ln>
        </p:spPr>
      </p:cxnSp>
      <p:cxnSp>
        <p:nvCxnSpPr>
          <p:cNvPr id="601" name="Shape 601"/>
          <p:cNvCxnSpPr>
            <a:stCxn id="585" idx="3"/>
            <a:endCxn id="589" idx="1"/>
          </p:cNvCxnSpPr>
          <p:nvPr/>
        </p:nvCxnSpPr>
        <p:spPr>
          <a:xfrm>
            <a:off x="6656367" y="3094425"/>
            <a:ext cx="363900" cy="600"/>
          </a:xfrm>
          <a:prstGeom prst="bentConnector3">
            <a:avLst>
              <a:gd fmla="val 50017" name="adj1"/>
            </a:avLst>
          </a:prstGeom>
          <a:solidFill>
            <a:schemeClr val="accent1"/>
          </a:solidFill>
          <a:ln cap="flat" cmpd="sng" w="28575">
            <a:solidFill>
              <a:schemeClr val="dk1"/>
            </a:solidFill>
            <a:prstDash val="solid"/>
            <a:round/>
            <a:headEnd len="lg" w="lg" type="stealth"/>
            <a:tailEnd len="lg" w="lg" type="stealth"/>
          </a:ln>
        </p:spPr>
      </p:cxnSp>
      <p:sp>
        <p:nvSpPr>
          <p:cNvPr id="602" name="Shape 602"/>
          <p:cNvSpPr/>
          <p:nvPr/>
        </p:nvSpPr>
        <p:spPr>
          <a:xfrm>
            <a:off x="4856717" y="5189667"/>
            <a:ext cx="1443600" cy="367200"/>
          </a:xfrm>
          <a:prstGeom prst="roundRect">
            <a:avLst>
              <a:gd fmla="val 16667" name="adj"/>
            </a:avLst>
          </a:prstGeom>
          <a:solidFill>
            <a:schemeClr val="lt1"/>
          </a:solidFill>
          <a:ln cap="flat" cmpd="sng" w="25400">
            <a:solidFill>
              <a:schemeClr val="dk1"/>
            </a:solidFill>
            <a:prstDash val="solid"/>
            <a:round/>
            <a:headEnd len="med" w="med" type="none"/>
            <a:tailEnd len="med" w="med" type="none"/>
          </a:ln>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新增遞交作業</a:t>
            </a:r>
          </a:p>
        </p:txBody>
      </p:sp>
      <p:cxnSp>
        <p:nvCxnSpPr>
          <p:cNvPr id="603" name="Shape 603"/>
          <p:cNvCxnSpPr>
            <a:stCxn id="588" idx="2"/>
            <a:endCxn id="602" idx="0"/>
          </p:cNvCxnSpPr>
          <p:nvPr/>
        </p:nvCxnSpPr>
        <p:spPr>
          <a:xfrm flipH="1" rot="-5400000">
            <a:off x="5418594" y="5029160"/>
            <a:ext cx="320400" cy="600"/>
          </a:xfrm>
          <a:prstGeom prst="bentConnector3">
            <a:avLst>
              <a:gd fmla="val 50264" name="adj1"/>
            </a:avLst>
          </a:prstGeom>
          <a:solidFill>
            <a:schemeClr val="accent1"/>
          </a:solidFill>
          <a:ln cap="flat" cmpd="sng" w="28575">
            <a:solidFill>
              <a:schemeClr val="dk1"/>
            </a:solidFill>
            <a:prstDash val="solid"/>
            <a:round/>
            <a:headEnd len="med" w="med" type="none"/>
            <a:tailEnd len="lg" w="lg" type="stealth"/>
          </a:ln>
        </p:spPr>
      </p:cxnSp>
      <p:sp>
        <p:nvSpPr>
          <p:cNvPr id="604" name="Shape 604"/>
          <p:cNvSpPr txBox="1"/>
          <p:nvPr/>
        </p:nvSpPr>
        <p:spPr>
          <a:xfrm>
            <a:off x="6732239" y="2420888"/>
            <a:ext cx="1224000" cy="3693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Arial"/>
                <a:ea typeface="Arial"/>
                <a:cs typeface="Arial"/>
                <a:sym typeface="Arial"/>
              </a:rPr>
              <a:t>管理介面</a:t>
            </a:r>
          </a:p>
        </p:txBody>
      </p:sp>
      <p:cxnSp>
        <p:nvCxnSpPr>
          <p:cNvPr id="605" name="Shape 605"/>
          <p:cNvCxnSpPr/>
          <p:nvPr/>
        </p:nvCxnSpPr>
        <p:spPr>
          <a:xfrm rot="10800000">
            <a:off x="971583" y="2276872"/>
            <a:ext cx="52566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606" name="Shape 606"/>
          <p:cNvCxnSpPr>
            <a:endCxn id="585" idx="0"/>
          </p:cNvCxnSpPr>
          <p:nvPr/>
        </p:nvCxnSpPr>
        <p:spPr>
          <a:xfrm>
            <a:off x="6228267" y="2276925"/>
            <a:ext cx="9300" cy="6339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607" name="Shape 607"/>
          <p:cNvCxnSpPr/>
          <p:nvPr/>
        </p:nvCxnSpPr>
        <p:spPr>
          <a:xfrm rot="5400000">
            <a:off x="-648550" y="3897022"/>
            <a:ext cx="3240300" cy="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608" name="Shape 608"/>
          <p:cNvCxnSpPr>
            <a:endCxn id="583" idx="1"/>
          </p:cNvCxnSpPr>
          <p:nvPr/>
        </p:nvCxnSpPr>
        <p:spPr>
          <a:xfrm>
            <a:off x="971640" y="3787507"/>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609" name="Shape 609"/>
          <p:cNvCxnSpPr>
            <a:endCxn id="584" idx="1"/>
          </p:cNvCxnSpPr>
          <p:nvPr/>
        </p:nvCxnSpPr>
        <p:spPr>
          <a:xfrm>
            <a:off x="971640" y="5515700"/>
            <a:ext cx="360000" cy="1500"/>
          </a:xfrm>
          <a:prstGeom prst="bentConnector3">
            <a:avLst>
              <a:gd fmla="val 49994" name="adj1"/>
            </a:avLst>
          </a:prstGeom>
          <a:solidFill>
            <a:schemeClr val="accent1"/>
          </a:solidFill>
          <a:ln cap="flat" cmpd="sng" w="28575">
            <a:solidFill>
              <a:schemeClr val="dk1"/>
            </a:solidFill>
            <a:prstDash val="solid"/>
            <a:round/>
            <a:headEnd len="med" w="med" type="none"/>
            <a:tailEnd len="lg" w="lg" type="stealth"/>
          </a:ln>
        </p:spPr>
      </p:cxnSp>
      <p:cxnSp>
        <p:nvCxnSpPr>
          <p:cNvPr id="610" name="Shape 610"/>
          <p:cNvCxnSpPr>
            <a:stCxn id="602" idx="1"/>
            <a:endCxn id="582" idx="3"/>
          </p:cNvCxnSpPr>
          <p:nvPr/>
        </p:nvCxnSpPr>
        <p:spPr>
          <a:xfrm rot="10800000">
            <a:off x="4273217" y="5373267"/>
            <a:ext cx="583500" cy="0"/>
          </a:xfrm>
          <a:prstGeom prst="straightConnector1">
            <a:avLst/>
          </a:prstGeom>
          <a:solidFill>
            <a:schemeClr val="accent1"/>
          </a:solidFill>
          <a:ln cap="flat" cmpd="sng" w="28575">
            <a:solidFill>
              <a:schemeClr val="dk1"/>
            </a:solidFill>
            <a:prstDash val="solid"/>
            <a:round/>
            <a:headEnd len="med" w="med" type="none"/>
            <a:tailEnd len="lg" w="lg" type="stealth"/>
          </a:ln>
        </p:spPr>
      </p:cxnSp>
      <p:pic>
        <p:nvPicPr>
          <p:cNvPr descr="DSpace" id="611" name="Shape 611"/>
          <p:cNvPicPr preferRelativeResize="0"/>
          <p:nvPr/>
        </p:nvPicPr>
        <p:blipFill rotWithShape="1">
          <a:blip r:embed="rId3">
            <a:alphaModFix/>
          </a:blip>
          <a:srcRect b="0" l="0" r="0" t="0"/>
          <a:stretch/>
        </p:blipFill>
        <p:spPr>
          <a:xfrm>
            <a:off x="2915816" y="1268759"/>
            <a:ext cx="1886099" cy="752400"/>
          </a:xfrm>
          <a:prstGeom prst="rect">
            <a:avLst/>
          </a:prstGeom>
          <a:noFill/>
          <a:ln>
            <a:noFill/>
          </a:ln>
        </p:spPr>
      </p:pic>
      <p:sp>
        <p:nvSpPr>
          <p:cNvPr id="612" name="Shape 612"/>
          <p:cNvSpPr/>
          <p:nvPr/>
        </p:nvSpPr>
        <p:spPr>
          <a:xfrm>
            <a:off x="2771800" y="1124744"/>
            <a:ext cx="2160300" cy="989700"/>
          </a:xfrm>
          <a:prstGeom prst="roundRect">
            <a:avLst>
              <a:gd fmla="val 16667" name="adj"/>
            </a:avLst>
          </a:prstGeom>
          <a:noFill/>
          <a:ln cap="flat" cmpd="sng" w="25400">
            <a:solidFill>
              <a:schemeClr val="dk1"/>
            </a:solidFill>
            <a:prstDash val="solid"/>
            <a:round/>
            <a:headEnd len="med" w="med" type="none"/>
            <a:tailEnd len="med" w="med" type="none"/>
          </a:ln>
        </p:spPr>
        <p:txBody>
          <a:bodyPr anchorCtr="0" anchor="t"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1" i="0" lang="en-US" sz="1800" u="none" cap="none" strike="noStrike">
                <a:solidFill>
                  <a:schemeClr val="dk1"/>
                </a:solidFill>
                <a:latin typeface="Arial"/>
                <a:ea typeface="Arial"/>
                <a:cs typeface="Arial"/>
                <a:sym typeface="Arial"/>
              </a:rPr>
              <a:t>首頁</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pic>
        <p:nvPicPr>
          <p:cNvPr descr="H:\OUTTY_DOCUMENT\我的學業\20100223~20100628 政治大學圖檔所碩三下學期\20100417 寫書報告結案\Ch7 DSpace介紹\20100226 Ch7截圖\第三節\01. 首頁.tif" id="617" name="Shape 617"/>
          <p:cNvPicPr preferRelativeResize="0"/>
          <p:nvPr/>
        </p:nvPicPr>
        <p:blipFill rotWithShape="1">
          <a:blip r:embed="rId3">
            <a:alphaModFix/>
          </a:blip>
          <a:srcRect b="586" l="0" r="0" t="0"/>
          <a:stretch/>
        </p:blipFill>
        <p:spPr>
          <a:xfrm>
            <a:off x="0" y="1429549"/>
            <a:ext cx="9144000" cy="5428500"/>
          </a:xfrm>
          <a:prstGeom prst="rect">
            <a:avLst/>
          </a:prstGeom>
          <a:noFill/>
          <a:ln>
            <a:noFill/>
          </a:ln>
        </p:spPr>
      </p:pic>
      <p:sp>
        <p:nvSpPr>
          <p:cNvPr id="618" name="Shape 618"/>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首頁</a:t>
            </a:r>
          </a:p>
        </p:txBody>
      </p:sp>
      <p:sp>
        <p:nvSpPr>
          <p:cNvPr id="619" name="Shape 61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陳勇汀 (布丁) </a:t>
            </a:r>
            <a:r>
              <a:rPr lang="en-US"/>
              <a:t>自我介紹</a:t>
            </a:r>
          </a:p>
        </p:txBody>
      </p:sp>
      <p:sp>
        <p:nvSpPr>
          <p:cNvPr id="422" name="Shape 422"/>
          <p:cNvSpPr txBox="1"/>
          <p:nvPr>
            <p:ph idx="1" type="body"/>
          </p:nvPr>
        </p:nvSpPr>
        <p:spPr>
          <a:xfrm>
            <a:off x="198150" y="1381125"/>
            <a:ext cx="7902300" cy="5248200"/>
          </a:xfrm>
          <a:prstGeom prst="rect">
            <a:avLst/>
          </a:prstGeom>
        </p:spPr>
        <p:txBody>
          <a:bodyPr anchorCtr="0" anchor="t" bIns="91425" lIns="91425" rIns="91425" tIns="91425">
            <a:noAutofit/>
          </a:bodyPr>
          <a:lstStyle/>
          <a:p>
            <a:pPr indent="-228600" lvl="0" marL="457200" rtl="0">
              <a:spcBef>
                <a:spcPts val="0"/>
              </a:spcBef>
            </a:pPr>
            <a:r>
              <a:rPr lang="en-US"/>
              <a:t>學歷：</a:t>
            </a:r>
          </a:p>
          <a:p>
            <a:pPr indent="-381000" lvl="1" marL="914400" rtl="0">
              <a:spcBef>
                <a:spcPts val="0"/>
              </a:spcBef>
              <a:buSzPct val="100000"/>
            </a:pPr>
            <a:r>
              <a:rPr lang="en-US" sz="2400"/>
              <a:t>輔大圖資系、政大圖檔所 碩士畢業</a:t>
            </a:r>
          </a:p>
          <a:p>
            <a:pPr indent="-381000" lvl="1" marL="914400" rtl="0">
              <a:spcBef>
                <a:spcPts val="0"/>
              </a:spcBef>
              <a:buSzPct val="100000"/>
            </a:pPr>
            <a:r>
              <a:rPr lang="en-US" sz="2400"/>
              <a:t>政大圖檔所 博士班(就讀中)</a:t>
            </a:r>
          </a:p>
          <a:p>
            <a:pPr indent="-228600" lvl="0" marL="457200" rtl="0">
              <a:spcBef>
                <a:spcPts val="1000"/>
              </a:spcBef>
            </a:pPr>
            <a:r>
              <a:rPr lang="en-US"/>
              <a:t>參與計劃：</a:t>
            </a:r>
          </a:p>
          <a:p>
            <a:pPr indent="-381000" lvl="1" marL="914400" rtl="0">
              <a:spcBef>
                <a:spcPts val="0"/>
              </a:spcBef>
              <a:buSzPct val="100000"/>
            </a:pPr>
            <a:r>
              <a:rPr lang="en-US" sz="2400"/>
              <a:t>政大圖檔所頂尖大學計畫「臺灣百年圖書館史暨數位圖書館先導計畫」</a:t>
            </a:r>
          </a:p>
          <a:p>
            <a:pPr indent="-381000" lvl="1" marL="914400" rtl="0">
              <a:spcBef>
                <a:spcPts val="0"/>
              </a:spcBef>
              <a:buSzPct val="100000"/>
            </a:pPr>
            <a:r>
              <a:rPr lang="en-US" sz="2400"/>
              <a:t>教育部全國通識教育資源平台建構與永續發展計畫</a:t>
            </a:r>
          </a:p>
          <a:p>
            <a:pPr indent="-228600" lvl="0" marL="457200" rtl="0">
              <a:spcBef>
                <a:spcPts val="0"/>
              </a:spcBef>
            </a:pPr>
            <a:r>
              <a:rPr lang="en-US"/>
              <a:t>著作：</a:t>
            </a:r>
          </a:p>
          <a:p>
            <a:pPr indent="-381000" lvl="1" marL="914400" rtl="0">
              <a:spcBef>
                <a:spcPts val="0"/>
              </a:spcBef>
              <a:buSzPct val="100000"/>
            </a:pPr>
            <a:r>
              <a:rPr lang="en-US" sz="2400"/>
              <a:t>DSpace開放源碼數位典藏系統建置理論與實務</a:t>
            </a:r>
          </a:p>
          <a:p>
            <a:pPr indent="-228600" lvl="0" marL="457200" rtl="0">
              <a:spcBef>
                <a:spcPts val="0"/>
              </a:spcBef>
            </a:pPr>
            <a:r>
              <a:rPr lang="en-US"/>
              <a:t>國立空中大學兼任講師</a:t>
            </a:r>
          </a:p>
        </p:txBody>
      </p:sp>
      <p:sp>
        <p:nvSpPr>
          <p:cNvPr id="423" name="Shape 42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布丁繪圖頭像(有框有背景)1422855-big2.jpg" id="424" name="Shape 424"/>
          <p:cNvPicPr preferRelativeResize="0"/>
          <p:nvPr/>
        </p:nvPicPr>
        <p:blipFill>
          <a:blip r:embed="rId3">
            <a:alphaModFix/>
          </a:blip>
          <a:stretch>
            <a:fillRect/>
          </a:stretch>
        </p:blipFill>
        <p:spPr>
          <a:xfrm>
            <a:off x="7099450" y="261175"/>
            <a:ext cx="1621075" cy="1621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3" name="Shape 623"/>
        <p:cNvGrpSpPr/>
        <p:nvPr/>
      </p:nvGrpSpPr>
      <p:grpSpPr>
        <a:xfrm>
          <a:off x="0" y="0"/>
          <a:ext cx="0" cy="0"/>
          <a:chOff x="0" y="0"/>
          <a:chExt cx="0" cy="0"/>
        </a:xfrm>
      </p:grpSpPr>
      <p:sp>
        <p:nvSpPr>
          <p:cNvPr id="624" name="Shape 624"/>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首頁</a:t>
            </a:r>
          </a:p>
        </p:txBody>
      </p:sp>
      <p:pic>
        <p:nvPicPr>
          <p:cNvPr descr="H:\OUTTY_DOCUMENT\我的學業\20100223~20100628 政治大學圖檔所碩三下學期\20100417 寫書報告結案\Ch7 DSpace介紹\20100226 Ch7截圖\第三節\01. 首頁.tif" id="625" name="Shape 625"/>
          <p:cNvPicPr preferRelativeResize="0"/>
          <p:nvPr/>
        </p:nvPicPr>
        <p:blipFill rotWithShape="1">
          <a:blip r:embed="rId3">
            <a:alphaModFix/>
          </a:blip>
          <a:srcRect b="0" l="0" r="0" t="0"/>
          <a:stretch/>
        </p:blipFill>
        <p:spPr>
          <a:xfrm>
            <a:off x="0" y="1429544"/>
            <a:ext cx="9144000" cy="5460600"/>
          </a:xfrm>
          <a:prstGeom prst="rect">
            <a:avLst/>
          </a:prstGeom>
          <a:noFill/>
          <a:ln>
            <a:noFill/>
          </a:ln>
        </p:spPr>
      </p:pic>
      <p:sp>
        <p:nvSpPr>
          <p:cNvPr id="626" name="Shape 626"/>
          <p:cNvSpPr/>
          <p:nvPr/>
        </p:nvSpPr>
        <p:spPr>
          <a:xfrm>
            <a:off x="0" y="2653680"/>
            <a:ext cx="1763700" cy="791999"/>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27" name="Shape 627"/>
          <p:cNvSpPr/>
          <p:nvPr/>
        </p:nvSpPr>
        <p:spPr>
          <a:xfrm>
            <a:off x="0" y="4741912"/>
            <a:ext cx="1763700" cy="288000"/>
          </a:xfrm>
          <a:prstGeom prst="roundRect">
            <a:avLst>
              <a:gd fmla="val 50000"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28" name="Shape 628"/>
          <p:cNvSpPr/>
          <p:nvPr/>
        </p:nvSpPr>
        <p:spPr>
          <a:xfrm>
            <a:off x="0" y="5029944"/>
            <a:ext cx="1763700" cy="1152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29" name="Shape 629"/>
          <p:cNvSpPr/>
          <p:nvPr/>
        </p:nvSpPr>
        <p:spPr>
          <a:xfrm>
            <a:off x="0" y="3517775"/>
            <a:ext cx="611700" cy="288000"/>
          </a:xfrm>
          <a:prstGeom prst="roundRect">
            <a:avLst>
              <a:gd fmla="val 50000"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30" name="Shape 630"/>
          <p:cNvSpPr/>
          <p:nvPr/>
        </p:nvSpPr>
        <p:spPr>
          <a:xfrm>
            <a:off x="2555775" y="2509664"/>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簡易搜尋</a:t>
            </a:r>
          </a:p>
        </p:txBody>
      </p:sp>
      <p:cxnSp>
        <p:nvCxnSpPr>
          <p:cNvPr id="631" name="Shape 631"/>
          <p:cNvCxnSpPr>
            <a:stCxn id="630" idx="1"/>
            <a:endCxn id="626" idx="3"/>
          </p:cNvCxnSpPr>
          <p:nvPr/>
        </p:nvCxnSpPr>
        <p:spPr>
          <a:xfrm flipH="1">
            <a:off x="1763775" y="2905664"/>
            <a:ext cx="792000" cy="144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32" name="Shape 632"/>
          <p:cNvSpPr/>
          <p:nvPr/>
        </p:nvSpPr>
        <p:spPr>
          <a:xfrm>
            <a:off x="2555775" y="3445767"/>
            <a:ext cx="10800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登入</a:t>
            </a:r>
          </a:p>
        </p:txBody>
      </p:sp>
      <p:cxnSp>
        <p:nvCxnSpPr>
          <p:cNvPr id="633" name="Shape 633"/>
          <p:cNvCxnSpPr>
            <a:stCxn id="632" idx="1"/>
            <a:endCxn id="629" idx="3"/>
          </p:cNvCxnSpPr>
          <p:nvPr/>
        </p:nvCxnSpPr>
        <p:spPr>
          <a:xfrm rot="10800000">
            <a:off x="611775" y="3661767"/>
            <a:ext cx="1944000" cy="180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34" name="Shape 634"/>
          <p:cNvSpPr/>
          <p:nvPr/>
        </p:nvSpPr>
        <p:spPr>
          <a:xfrm>
            <a:off x="2555775" y="4381875"/>
            <a:ext cx="18720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社群與類別</a:t>
            </a:r>
          </a:p>
        </p:txBody>
      </p:sp>
      <p:sp>
        <p:nvSpPr>
          <p:cNvPr id="635" name="Shape 635"/>
          <p:cNvSpPr/>
          <p:nvPr/>
        </p:nvSpPr>
        <p:spPr>
          <a:xfrm>
            <a:off x="2555775" y="5317975"/>
            <a:ext cx="1079999"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瀏覽</a:t>
            </a:r>
          </a:p>
        </p:txBody>
      </p:sp>
      <p:cxnSp>
        <p:nvCxnSpPr>
          <p:cNvPr id="636" name="Shape 636"/>
          <p:cNvCxnSpPr>
            <a:stCxn id="634" idx="1"/>
            <a:endCxn id="627" idx="3"/>
          </p:cNvCxnSpPr>
          <p:nvPr/>
        </p:nvCxnSpPr>
        <p:spPr>
          <a:xfrm flipH="1">
            <a:off x="1763775" y="4777875"/>
            <a:ext cx="792000" cy="10800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637" name="Shape 637"/>
          <p:cNvCxnSpPr>
            <a:endCxn id="628" idx="3"/>
          </p:cNvCxnSpPr>
          <p:nvPr/>
        </p:nvCxnSpPr>
        <p:spPr>
          <a:xfrm rot="10800000">
            <a:off x="1763700" y="5605944"/>
            <a:ext cx="720000" cy="720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38" name="Shape 63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pic>
        <p:nvPicPr>
          <p:cNvPr descr="H:\OUTTY_DOCUMENT\我的學業\20100223~20100628 政治大學圖檔所碩三下學期\20100417 寫書報告結案\Ch7 DSpace介紹\20100226 Ch7截圖\第三節\03. 社群首頁.tif" id="643" name="Shape 643"/>
          <p:cNvPicPr preferRelativeResize="0"/>
          <p:nvPr/>
        </p:nvPicPr>
        <p:blipFill rotWithShape="1">
          <a:blip r:embed="rId3">
            <a:alphaModFix/>
          </a:blip>
          <a:srcRect b="13249" l="0" r="0" t="3159"/>
          <a:stretch/>
        </p:blipFill>
        <p:spPr>
          <a:xfrm>
            <a:off x="-14299" y="553774"/>
            <a:ext cx="9173710" cy="6304216"/>
          </a:xfrm>
          <a:prstGeom prst="rect">
            <a:avLst/>
          </a:prstGeom>
          <a:noFill/>
          <a:ln>
            <a:noFill/>
          </a:ln>
        </p:spPr>
      </p:pic>
      <p:sp>
        <p:nvSpPr>
          <p:cNvPr id="644" name="Shape 64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45" name="Shape 64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46" name="Shape 646"/>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社群首頁</a:t>
            </a:r>
          </a:p>
        </p:txBody>
      </p:sp>
      <p:sp>
        <p:nvSpPr>
          <p:cNvPr id="647" name="Shape 64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648" name="Shape 648"/>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49" name="Shape 649"/>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50" name="Shape 650"/>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51" name="Shape 651"/>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 name="Shape 655"/>
        <p:cNvGrpSpPr/>
        <p:nvPr/>
      </p:nvGrpSpPr>
      <p:grpSpPr>
        <a:xfrm>
          <a:off x="0" y="0"/>
          <a:ext cx="0" cy="0"/>
          <a:chOff x="0" y="0"/>
          <a:chExt cx="0" cy="0"/>
        </a:xfrm>
      </p:grpSpPr>
      <p:grpSp>
        <p:nvGrpSpPr>
          <p:cNvPr id="656" name="Shape 656"/>
          <p:cNvGrpSpPr/>
          <p:nvPr/>
        </p:nvGrpSpPr>
        <p:grpSpPr>
          <a:xfrm>
            <a:off x="-14299" y="553774"/>
            <a:ext cx="9173710" cy="6304216"/>
            <a:chOff x="395533" y="1211784"/>
            <a:chExt cx="8316300" cy="5715000"/>
          </a:xfrm>
        </p:grpSpPr>
        <p:pic>
          <p:nvPicPr>
            <p:cNvPr descr="H:\OUTTY_DOCUMENT\我的學業\20100223~20100628 政治大學圖檔所碩三下學期\20100417 寫書報告結案\Ch7 DSpace介紹\20100226 Ch7截圖\第三節\03. 社群首頁.tif" id="657" name="Shape 657"/>
            <p:cNvPicPr preferRelativeResize="0"/>
            <p:nvPr/>
          </p:nvPicPr>
          <p:blipFill rotWithShape="1">
            <a:blip r:embed="rId3">
              <a:alphaModFix/>
            </a:blip>
            <a:srcRect b="13249" l="0" r="0" t="3159"/>
            <a:stretch/>
          </p:blipFill>
          <p:spPr>
            <a:xfrm>
              <a:off x="395533" y="1211784"/>
              <a:ext cx="8316300" cy="5715000"/>
            </a:xfrm>
            <a:prstGeom prst="rect">
              <a:avLst/>
            </a:prstGeom>
            <a:noFill/>
            <a:ln>
              <a:noFill/>
            </a:ln>
          </p:spPr>
        </p:pic>
        <p:sp>
          <p:nvSpPr>
            <p:cNvPr id="658" name="Shape 658"/>
            <p:cNvSpPr/>
            <p:nvPr/>
          </p:nvSpPr>
          <p:spPr>
            <a:xfrm>
              <a:off x="1691680" y="4005064"/>
              <a:ext cx="1872299" cy="936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59" name="Shape 659"/>
            <p:cNvSpPr/>
            <p:nvPr/>
          </p:nvSpPr>
          <p:spPr>
            <a:xfrm>
              <a:off x="1691680" y="4941167"/>
              <a:ext cx="6120600" cy="1440300"/>
            </a:xfrm>
            <a:prstGeom prst="roundRect">
              <a:avLst>
                <a:gd fmla="val 647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60" name="Shape 660"/>
            <p:cNvSpPr/>
            <p:nvPr/>
          </p:nvSpPr>
          <p:spPr>
            <a:xfrm>
              <a:off x="2699791" y="3068959"/>
              <a:ext cx="4104600" cy="648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61" name="Shape 661"/>
            <p:cNvSpPr/>
            <p:nvPr/>
          </p:nvSpPr>
          <p:spPr>
            <a:xfrm>
              <a:off x="3321649" y="2276874"/>
              <a:ext cx="2860800" cy="576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社群內瀏覽與搜尋</a:t>
              </a:r>
            </a:p>
          </p:txBody>
        </p:sp>
        <p:cxnSp>
          <p:nvCxnSpPr>
            <p:cNvPr id="662" name="Shape 662"/>
            <p:cNvCxnSpPr>
              <a:stCxn id="661" idx="2"/>
              <a:endCxn id="660" idx="0"/>
            </p:cNvCxnSpPr>
            <p:nvPr/>
          </p:nvCxnSpPr>
          <p:spPr>
            <a:xfrm>
              <a:off x="4752049" y="2852874"/>
              <a:ext cx="0" cy="216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63" name="Shape 663"/>
            <p:cNvSpPr/>
            <p:nvPr/>
          </p:nvSpPr>
          <p:spPr>
            <a:xfrm>
              <a:off x="471293" y="2708919"/>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類別清單</a:t>
              </a:r>
            </a:p>
          </p:txBody>
        </p:sp>
        <p:cxnSp>
          <p:nvCxnSpPr>
            <p:cNvPr id="664" name="Shape 664"/>
            <p:cNvCxnSpPr>
              <a:stCxn id="663" idx="2"/>
              <a:endCxn id="658" idx="0"/>
            </p:cNvCxnSpPr>
            <p:nvPr/>
          </p:nvCxnSpPr>
          <p:spPr>
            <a:xfrm>
              <a:off x="1263443" y="3500919"/>
              <a:ext cx="1364399" cy="504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65" name="Shape 665"/>
            <p:cNvSpPr/>
            <p:nvPr/>
          </p:nvSpPr>
          <p:spPr>
            <a:xfrm>
              <a:off x="5796135" y="4005064"/>
              <a:ext cx="2376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最近遞交的文件</a:t>
              </a:r>
            </a:p>
          </p:txBody>
        </p:sp>
        <p:cxnSp>
          <p:nvCxnSpPr>
            <p:cNvPr id="666" name="Shape 666"/>
            <p:cNvCxnSpPr>
              <a:stCxn id="665" idx="1"/>
              <a:endCxn id="659" idx="0"/>
            </p:cNvCxnSpPr>
            <p:nvPr/>
          </p:nvCxnSpPr>
          <p:spPr>
            <a:xfrm flipH="1">
              <a:off x="4752135" y="4401064"/>
              <a:ext cx="1044000" cy="540000"/>
            </a:xfrm>
            <a:prstGeom prst="straightConnector1">
              <a:avLst/>
            </a:prstGeom>
            <a:solidFill>
              <a:schemeClr val="accent1"/>
            </a:solidFill>
            <a:ln cap="flat" cmpd="sng" w="28575">
              <a:solidFill>
                <a:srgbClr val="FF0000"/>
              </a:solidFill>
              <a:prstDash val="solid"/>
              <a:round/>
              <a:headEnd len="med" w="med" type="none"/>
              <a:tailEnd len="lg" w="lg" type="stealth"/>
            </a:ln>
          </p:spPr>
        </p:cxnSp>
      </p:grpSp>
      <p:sp>
        <p:nvSpPr>
          <p:cNvPr id="667" name="Shape 667"/>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68" name="Shape 668"/>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69" name="Shape 669"/>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社群首頁</a:t>
            </a:r>
          </a:p>
        </p:txBody>
      </p:sp>
      <p:sp>
        <p:nvSpPr>
          <p:cNvPr id="670" name="Shape 67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671" name="Shape 671"/>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72" name="Shape 672"/>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73" name="Shape 673"/>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674" name="Shape 674"/>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675" name="Shape 675"/>
          <p:cNvGrpSpPr/>
          <p:nvPr/>
        </p:nvGrpSpPr>
        <p:grpSpPr>
          <a:xfrm>
            <a:off x="69271" y="1728675"/>
            <a:ext cx="8495129" cy="4527777"/>
            <a:chOff x="471293" y="2276874"/>
            <a:chExt cx="7701142" cy="4104593"/>
          </a:xfrm>
        </p:grpSpPr>
        <p:sp>
          <p:nvSpPr>
            <p:cNvPr id="676" name="Shape 676"/>
            <p:cNvSpPr/>
            <p:nvPr/>
          </p:nvSpPr>
          <p:spPr>
            <a:xfrm>
              <a:off x="1691680" y="4005064"/>
              <a:ext cx="1872299" cy="936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77" name="Shape 677"/>
            <p:cNvSpPr/>
            <p:nvPr/>
          </p:nvSpPr>
          <p:spPr>
            <a:xfrm>
              <a:off x="1691680" y="4941167"/>
              <a:ext cx="6120600" cy="1440300"/>
            </a:xfrm>
            <a:prstGeom prst="roundRect">
              <a:avLst>
                <a:gd fmla="val 647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78" name="Shape 678"/>
            <p:cNvSpPr/>
            <p:nvPr/>
          </p:nvSpPr>
          <p:spPr>
            <a:xfrm>
              <a:off x="2699791" y="3068959"/>
              <a:ext cx="4104600" cy="648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679" name="Shape 679"/>
            <p:cNvSpPr/>
            <p:nvPr/>
          </p:nvSpPr>
          <p:spPr>
            <a:xfrm>
              <a:off x="3321649" y="2276874"/>
              <a:ext cx="2860800" cy="576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社群內瀏覽與搜尋</a:t>
              </a:r>
            </a:p>
          </p:txBody>
        </p:sp>
        <p:cxnSp>
          <p:nvCxnSpPr>
            <p:cNvPr id="680" name="Shape 680"/>
            <p:cNvCxnSpPr>
              <a:stCxn id="679" idx="2"/>
              <a:endCxn id="678" idx="0"/>
            </p:cNvCxnSpPr>
            <p:nvPr/>
          </p:nvCxnSpPr>
          <p:spPr>
            <a:xfrm>
              <a:off x="4752049" y="2852874"/>
              <a:ext cx="0" cy="216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81" name="Shape 681"/>
            <p:cNvSpPr/>
            <p:nvPr/>
          </p:nvSpPr>
          <p:spPr>
            <a:xfrm>
              <a:off x="471293" y="2708919"/>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類別清單</a:t>
              </a:r>
            </a:p>
          </p:txBody>
        </p:sp>
        <p:cxnSp>
          <p:nvCxnSpPr>
            <p:cNvPr id="682" name="Shape 682"/>
            <p:cNvCxnSpPr>
              <a:stCxn id="681" idx="2"/>
              <a:endCxn id="676" idx="0"/>
            </p:cNvCxnSpPr>
            <p:nvPr/>
          </p:nvCxnSpPr>
          <p:spPr>
            <a:xfrm>
              <a:off x="1263443" y="3500919"/>
              <a:ext cx="1364399" cy="504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683" name="Shape 683"/>
            <p:cNvSpPr/>
            <p:nvPr/>
          </p:nvSpPr>
          <p:spPr>
            <a:xfrm>
              <a:off x="5796135" y="4005064"/>
              <a:ext cx="2376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社群內</a:t>
              </a:r>
            </a:p>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latin typeface="Arial"/>
                  <a:ea typeface="Arial"/>
                  <a:cs typeface="Arial"/>
                  <a:sym typeface="Arial"/>
                </a:rPr>
                <a:t>最近遞交的文件</a:t>
              </a:r>
            </a:p>
          </p:txBody>
        </p:sp>
        <p:cxnSp>
          <p:nvCxnSpPr>
            <p:cNvPr id="684" name="Shape 684"/>
            <p:cNvCxnSpPr>
              <a:stCxn id="683" idx="1"/>
              <a:endCxn id="677" idx="0"/>
            </p:cNvCxnSpPr>
            <p:nvPr/>
          </p:nvCxnSpPr>
          <p:spPr>
            <a:xfrm flipH="1">
              <a:off x="4752135" y="4401064"/>
              <a:ext cx="1044000" cy="540000"/>
            </a:xfrm>
            <a:prstGeom prst="straightConnector1">
              <a:avLst/>
            </a:prstGeom>
            <a:solidFill>
              <a:schemeClr val="accent1"/>
            </a:solidFill>
            <a:ln cap="flat" cmpd="sng" w="28575">
              <a:solidFill>
                <a:srgbClr val="FF0000"/>
              </a:solidFill>
              <a:prstDash val="solid"/>
              <a:round/>
              <a:headEnd len="med" w="med" type="none"/>
              <a:tailEnd len="lg" w="lg" type="stealth"/>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sp>
        <p:nvSpPr>
          <p:cNvPr id="689" name="Shape 689"/>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文件頁面</a:t>
            </a:r>
          </a:p>
        </p:txBody>
      </p:sp>
      <p:pic>
        <p:nvPicPr>
          <p:cNvPr descr="H:\OUTTY_DOCUMENT\我的學業\20100223~20100628 政治大學圖檔所碩三下學期\20100417 寫書報告結案\Ch7 DSpace介紹\20100226 Ch7截圖\第三節\05. 文件頁面.tif" id="690" name="Shape 690"/>
          <p:cNvPicPr preferRelativeResize="0"/>
          <p:nvPr/>
        </p:nvPicPr>
        <p:blipFill rotWithShape="1">
          <a:blip r:embed="rId3">
            <a:alphaModFix/>
          </a:blip>
          <a:srcRect b="47981" l="0" r="0" t="0"/>
          <a:stretch/>
        </p:blipFill>
        <p:spPr>
          <a:xfrm>
            <a:off x="-34475" y="1134925"/>
            <a:ext cx="7038900" cy="4913100"/>
          </a:xfrm>
          <a:prstGeom prst="rect">
            <a:avLst/>
          </a:prstGeom>
          <a:noFill/>
          <a:ln>
            <a:noFill/>
          </a:ln>
        </p:spPr>
      </p:pic>
      <p:sp>
        <p:nvSpPr>
          <p:cNvPr id="691" name="Shape 69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692" name="Shape 692"/>
          <p:cNvSpPr/>
          <p:nvPr/>
        </p:nvSpPr>
        <p:spPr>
          <a:xfrm>
            <a:off x="2532975" y="5858600"/>
            <a:ext cx="827100" cy="756600"/>
          </a:xfrm>
          <a:prstGeom prst="downArrow">
            <a:avLst>
              <a:gd fmla="val 50000" name="adj1"/>
              <a:gd fmla="val 50000" name="adj2"/>
            </a:avLst>
          </a:prstGeom>
          <a:solidFill>
            <a:srgbClr val="43434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693" name="Shape 693"/>
          <p:cNvGrpSpPr/>
          <p:nvPr/>
        </p:nvGrpSpPr>
        <p:grpSpPr>
          <a:xfrm>
            <a:off x="5341633" y="3023739"/>
            <a:ext cx="2092304" cy="1732087"/>
            <a:chOff x="158843" y="2708919"/>
            <a:chExt cx="1896750" cy="1570199"/>
          </a:xfrm>
        </p:grpSpPr>
        <p:sp>
          <p:nvSpPr>
            <p:cNvPr id="694" name="Shape 694"/>
            <p:cNvSpPr/>
            <p:nvPr/>
          </p:nvSpPr>
          <p:spPr>
            <a:xfrm>
              <a:off x="471293" y="2708919"/>
              <a:ext cx="1584300" cy="7920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rPr>
                <a:t>後設資料</a:t>
              </a:r>
            </a:p>
          </p:txBody>
        </p:sp>
        <p:cxnSp>
          <p:nvCxnSpPr>
            <p:cNvPr id="695" name="Shape 695"/>
            <p:cNvCxnSpPr>
              <a:stCxn id="694" idx="2"/>
            </p:cNvCxnSpPr>
            <p:nvPr/>
          </p:nvCxnSpPr>
          <p:spPr>
            <a:xfrm flipH="1">
              <a:off x="158843" y="3500919"/>
              <a:ext cx="1104600" cy="778200"/>
            </a:xfrm>
            <a:prstGeom prst="straightConnector1">
              <a:avLst/>
            </a:prstGeom>
            <a:solidFill>
              <a:schemeClr val="accent1"/>
            </a:solidFill>
            <a:ln cap="flat" cmpd="sng" w="28575">
              <a:solidFill>
                <a:srgbClr val="FF0000"/>
              </a:solidFill>
              <a:prstDash val="solid"/>
              <a:round/>
              <a:headEnd len="med" w="med" type="none"/>
              <a:tailEnd len="lg" w="lg" type="stealth"/>
            </a:ln>
          </p:spPr>
        </p:cxnSp>
      </p:grpSp>
      <p:sp>
        <p:nvSpPr>
          <p:cNvPr id="696" name="Shape 696"/>
          <p:cNvSpPr/>
          <p:nvPr/>
        </p:nvSpPr>
        <p:spPr>
          <a:xfrm>
            <a:off x="2162500" y="4816100"/>
            <a:ext cx="3523800" cy="947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sp>
        <p:nvSpPr>
          <p:cNvPr id="701" name="Shape 701"/>
          <p:cNvSpPr/>
          <p:nvPr/>
        </p:nvSpPr>
        <p:spPr>
          <a:xfrm>
            <a:off x="2532975" y="5858600"/>
            <a:ext cx="827100" cy="756600"/>
          </a:xfrm>
          <a:prstGeom prst="downArrow">
            <a:avLst>
              <a:gd fmla="val 50000" name="adj1"/>
              <a:gd fmla="val 50000" name="adj2"/>
            </a:avLst>
          </a:prstGeom>
          <a:solidFill>
            <a:srgbClr val="43434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2" name="Shape 702"/>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文件頁面</a:t>
            </a:r>
          </a:p>
        </p:txBody>
      </p:sp>
      <p:pic>
        <p:nvPicPr>
          <p:cNvPr descr="H:\OUTTY_DOCUMENT\我的學業\20100223~20100628 政治大學圖檔所碩三下學期\20100417 寫書報告結案\Ch7 DSpace介紹\20100226 Ch7截圖\第三節\05. 文件頁面.tif" id="703" name="Shape 703"/>
          <p:cNvPicPr preferRelativeResize="0"/>
          <p:nvPr/>
        </p:nvPicPr>
        <p:blipFill rotWithShape="1">
          <a:blip r:embed="rId3">
            <a:alphaModFix/>
          </a:blip>
          <a:srcRect b="54547" l="0" r="0" t="0"/>
          <a:stretch/>
        </p:blipFill>
        <p:spPr>
          <a:xfrm>
            <a:off x="-34475" y="1134925"/>
            <a:ext cx="7038900" cy="4293000"/>
          </a:xfrm>
          <a:prstGeom prst="rect">
            <a:avLst/>
          </a:prstGeom>
          <a:noFill/>
          <a:ln>
            <a:noFill/>
          </a:ln>
        </p:spPr>
      </p:pic>
      <p:pic>
        <p:nvPicPr>
          <p:cNvPr descr="H:\OUTTY_DOCUMENT\我的學業\20100223~20100628 政治大學圖檔所碩三下學期\20100417 寫書報告結案\Ch7 DSpace介紹\20100226 Ch7截圖\第三節\05. 文件頁面.tif" id="704" name="Shape 704"/>
          <p:cNvPicPr preferRelativeResize="0"/>
          <p:nvPr/>
        </p:nvPicPr>
        <p:blipFill rotWithShape="1">
          <a:blip r:embed="rId3">
            <a:alphaModFix/>
          </a:blip>
          <a:srcRect b="0" l="0" r="0" t="41619"/>
          <a:stretch/>
        </p:blipFill>
        <p:spPr>
          <a:xfrm>
            <a:off x="2105100" y="1344025"/>
            <a:ext cx="7038900" cy="5514000"/>
          </a:xfrm>
          <a:prstGeom prst="rect">
            <a:avLst/>
          </a:prstGeom>
          <a:noFill/>
          <a:ln cap="flat" cmpd="sng" w="38100">
            <a:solidFill>
              <a:srgbClr val="FFFFFF"/>
            </a:solidFill>
            <a:prstDash val="solid"/>
            <a:round/>
            <a:headEnd len="med" w="med" type="none"/>
            <a:tailEnd len="med" w="med" type="none"/>
          </a:ln>
        </p:spPr>
      </p:pic>
      <p:sp>
        <p:nvSpPr>
          <p:cNvPr id="705" name="Shape 70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p:nvPr/>
        </p:nvSpPr>
        <p:spPr>
          <a:xfrm>
            <a:off x="2532975" y="5858600"/>
            <a:ext cx="827100" cy="756600"/>
          </a:xfrm>
          <a:prstGeom prst="downArrow">
            <a:avLst>
              <a:gd fmla="val 50000" name="adj1"/>
              <a:gd fmla="val 50000" name="adj2"/>
            </a:avLst>
          </a:prstGeom>
          <a:solidFill>
            <a:srgbClr val="43434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1" name="Shape 711"/>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文件頁面</a:t>
            </a:r>
          </a:p>
        </p:txBody>
      </p:sp>
      <p:pic>
        <p:nvPicPr>
          <p:cNvPr descr="H:\OUTTY_DOCUMENT\我的學業\20100223~20100628 政治大學圖檔所碩三下學期\20100417 寫書報告結案\Ch7 DSpace介紹\20100226 Ch7截圖\第三節\05. 文件頁面.tif" id="712" name="Shape 712"/>
          <p:cNvPicPr preferRelativeResize="0"/>
          <p:nvPr/>
        </p:nvPicPr>
        <p:blipFill rotWithShape="1">
          <a:blip r:embed="rId3">
            <a:alphaModFix/>
          </a:blip>
          <a:srcRect b="54547" l="0" r="0" t="0"/>
          <a:stretch/>
        </p:blipFill>
        <p:spPr>
          <a:xfrm>
            <a:off x="-34475" y="1134925"/>
            <a:ext cx="7038900" cy="4293000"/>
          </a:xfrm>
          <a:prstGeom prst="rect">
            <a:avLst/>
          </a:prstGeom>
          <a:noFill/>
          <a:ln>
            <a:noFill/>
          </a:ln>
        </p:spPr>
      </p:pic>
      <p:pic>
        <p:nvPicPr>
          <p:cNvPr descr="H:\OUTTY_DOCUMENT\我的學業\20100223~20100628 政治大學圖檔所碩三下學期\20100417 寫書報告結案\Ch7 DSpace介紹\20100226 Ch7截圖\第三節\05. 文件頁面.tif" id="713" name="Shape 713"/>
          <p:cNvPicPr preferRelativeResize="0"/>
          <p:nvPr/>
        </p:nvPicPr>
        <p:blipFill rotWithShape="1">
          <a:blip r:embed="rId3">
            <a:alphaModFix/>
          </a:blip>
          <a:srcRect b="0" l="0" r="0" t="41619"/>
          <a:stretch/>
        </p:blipFill>
        <p:spPr>
          <a:xfrm>
            <a:off x="2105100" y="1344025"/>
            <a:ext cx="7038900" cy="5514000"/>
          </a:xfrm>
          <a:prstGeom prst="rect">
            <a:avLst/>
          </a:prstGeom>
          <a:noFill/>
          <a:ln cap="flat" cmpd="sng" w="38100">
            <a:solidFill>
              <a:srgbClr val="FFFFFF"/>
            </a:solidFill>
            <a:prstDash val="solid"/>
            <a:round/>
            <a:headEnd len="med" w="med" type="none"/>
            <a:tailEnd len="med" w="med" type="none"/>
          </a:ln>
        </p:spPr>
      </p:pic>
      <p:sp>
        <p:nvSpPr>
          <p:cNvPr id="714" name="Shape 71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descr="H:\OUTTY_DOCUMENT\我的學業\20100223~20100628 政治大學圖檔所碩三下學期\20100417 寫書報告結案\Ch7 DSpace介紹\20100226 Ch7截圖\第三節\07. 檔案預覽.tif" id="715" name="Shape 715"/>
          <p:cNvPicPr preferRelativeResize="0"/>
          <p:nvPr/>
        </p:nvPicPr>
        <p:blipFill rotWithShape="1">
          <a:blip r:embed="rId4">
            <a:alphaModFix/>
          </a:blip>
          <a:srcRect b="0" l="15870" r="7939" t="0"/>
          <a:stretch/>
        </p:blipFill>
        <p:spPr>
          <a:xfrm>
            <a:off x="284808" y="2852935"/>
            <a:ext cx="3456300" cy="3291600"/>
          </a:xfrm>
          <a:prstGeom prst="roundRect">
            <a:avLst>
              <a:gd fmla="val 4696" name="adj"/>
            </a:avLst>
          </a:prstGeom>
          <a:noFill/>
          <a:ln cap="flat" cmpd="sng" w="28575">
            <a:solidFill>
              <a:srgbClr val="FF0000"/>
            </a:solidFill>
            <a:prstDash val="solid"/>
            <a:round/>
            <a:headEnd len="med" w="med" type="none"/>
            <a:tailEnd len="med" w="med" type="none"/>
          </a:ln>
        </p:spPr>
      </p:pic>
      <p:sp>
        <p:nvSpPr>
          <p:cNvPr id="716" name="Shape 716"/>
          <p:cNvSpPr/>
          <p:nvPr/>
        </p:nvSpPr>
        <p:spPr>
          <a:xfrm>
            <a:off x="4364400" y="2663575"/>
            <a:ext cx="3456300" cy="6708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cxnSp>
        <p:nvCxnSpPr>
          <p:cNvPr id="717" name="Shape 717"/>
          <p:cNvCxnSpPr>
            <a:endCxn id="716" idx="1"/>
          </p:cNvCxnSpPr>
          <p:nvPr/>
        </p:nvCxnSpPr>
        <p:spPr>
          <a:xfrm flipH="1" rot="10800000">
            <a:off x="3756300" y="2998975"/>
            <a:ext cx="608100" cy="5163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718" name="Shape 718"/>
          <p:cNvSpPr/>
          <p:nvPr/>
        </p:nvSpPr>
        <p:spPr>
          <a:xfrm>
            <a:off x="198200" y="2559019"/>
            <a:ext cx="1747500" cy="4398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400">
                <a:solidFill>
                  <a:srgbClr val="FFFFFF"/>
                </a:solidFill>
              </a:rPr>
              <a:t>檔案列表</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idx="1" type="body"/>
          </p:nvPr>
        </p:nvSpPr>
        <p:spPr>
          <a:xfrm>
            <a:off x="457200" y="4108353"/>
            <a:ext cx="3682800" cy="2017800"/>
          </a:xfrm>
          <a:prstGeom prst="rect">
            <a:avLst/>
          </a:prstGeom>
          <a:noFill/>
          <a:ln>
            <a:noFill/>
          </a:ln>
        </p:spPr>
        <p:txBody>
          <a:bodyPr anchorCtr="0" anchor="t"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所有後設資料欄位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檔案全文檢索</a:t>
            </a:r>
          </a:p>
          <a:p>
            <a:pPr indent="-342900" lvl="0" marL="342900" marR="0" rtl="0" algn="l">
              <a:lnSpc>
                <a:spcPct val="115000"/>
              </a:lnSpc>
              <a:spcBef>
                <a:spcPts val="480"/>
              </a:spcBef>
              <a:spcAft>
                <a:spcPts val="0"/>
              </a:spcAft>
              <a:buClr>
                <a:schemeClr val="hlink"/>
              </a:buClr>
              <a:buSzPct val="100000"/>
              <a:buFont typeface="Noto Sans Symbols"/>
              <a:buNone/>
            </a:pPr>
            <a:r>
              <a:t/>
            </a:r>
            <a:endParaRPr b="0" i="0" sz="2400" u="none" cap="none" strike="noStrike">
              <a:solidFill>
                <a:schemeClr val="dk1"/>
              </a:solidFill>
              <a:latin typeface="Arial"/>
              <a:ea typeface="Arial"/>
              <a:cs typeface="Arial"/>
              <a:sym typeface="Arial"/>
            </a:endParaRPr>
          </a:p>
        </p:txBody>
      </p:sp>
      <p:sp>
        <p:nvSpPr>
          <p:cNvPr id="724" name="Shape 724"/>
          <p:cNvSpPr txBox="1"/>
          <p:nvPr>
            <p:ph idx="2" type="body"/>
          </p:nvPr>
        </p:nvSpPr>
        <p:spPr>
          <a:xfrm>
            <a:off x="4211955" y="4108353"/>
            <a:ext cx="3816300" cy="2017800"/>
          </a:xfrm>
          <a:prstGeom prst="rect">
            <a:avLst/>
          </a:prstGeom>
          <a:noFill/>
          <a:ln>
            <a:noFill/>
          </a:ln>
        </p:spPr>
        <p:txBody>
          <a:bodyPr anchorCtr="0" anchor="t" bIns="45700" lIns="91425" rIns="91425" tIns="45700">
            <a:noAutofit/>
          </a:bodyPr>
          <a:lstStyle/>
          <a:p>
            <a:pPr indent="-342900" lvl="0" marL="342900" marR="0" rtl="0" algn="l">
              <a:lnSpc>
                <a:spcPct val="115000"/>
              </a:lnSpc>
              <a:spcBef>
                <a:spcPts val="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限定搜尋範圍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指定後設資料欄位</a:t>
            </a:r>
          </a:p>
          <a:p>
            <a:pPr indent="-342900" lvl="0" marL="342900" marR="0" rtl="0" algn="l">
              <a:lnSpc>
                <a:spcPct val="115000"/>
              </a:lnSpc>
              <a:spcBef>
                <a:spcPts val="480"/>
              </a:spcBef>
              <a:spcAft>
                <a:spcPts val="0"/>
              </a:spcAft>
              <a:buClr>
                <a:schemeClr val="hlink"/>
              </a:buClr>
              <a:buSzPct val="100000"/>
              <a:buFont typeface="Noto Sans Symbols"/>
            </a:pPr>
            <a:r>
              <a:rPr b="0" i="0" lang="en-US" sz="2400" u="none" cap="none" strike="noStrike">
                <a:solidFill>
                  <a:schemeClr val="dk1"/>
                </a:solidFill>
                <a:latin typeface="Arial"/>
                <a:ea typeface="Arial"/>
                <a:cs typeface="Arial"/>
                <a:sym typeface="Arial"/>
              </a:rPr>
              <a:t>設定布林邏輯</a:t>
            </a:r>
          </a:p>
        </p:txBody>
      </p:sp>
      <p:sp>
        <p:nvSpPr>
          <p:cNvPr id="725" name="Shape 72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726" name="Shape 726"/>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搜尋</a:t>
            </a:r>
            <a:r>
              <a:rPr lang="en-US"/>
              <a:t>功能</a:t>
            </a:r>
          </a:p>
        </p:txBody>
      </p:sp>
      <p:pic>
        <p:nvPicPr>
          <p:cNvPr descr="H:\OUTTY_DOCUMENT\我的學業\20100223~20100628 政治大學圖檔所碩三下學期\20100417 寫書報告結案\Ch7 DSpace介紹\20100226 Ch7截圖\第三節\08. 簡易搜尋.tif" id="727" name="Shape 727"/>
          <p:cNvPicPr preferRelativeResize="0"/>
          <p:nvPr/>
        </p:nvPicPr>
        <p:blipFill rotWithShape="1">
          <a:blip r:embed="rId3">
            <a:alphaModFix/>
          </a:blip>
          <a:srcRect b="0" l="0" r="0" t="0"/>
          <a:stretch/>
        </p:blipFill>
        <p:spPr>
          <a:xfrm>
            <a:off x="539552" y="2259319"/>
            <a:ext cx="2232300" cy="1241700"/>
          </a:xfrm>
          <a:prstGeom prst="rect">
            <a:avLst/>
          </a:prstGeom>
          <a:noFill/>
          <a:ln>
            <a:noFill/>
          </a:ln>
        </p:spPr>
      </p:pic>
      <p:pic>
        <p:nvPicPr>
          <p:cNvPr descr="H:\OUTTY_DOCUMENT\我的學業\20100223~20100628 政治大學圖檔所碩三下學期\20100417 寫書報告結案\Ch7 DSpace介紹\20100226 Ch7截圖\第三節\10. 進階搜尋.tif" id="728" name="Shape 728"/>
          <p:cNvPicPr preferRelativeResize="0"/>
          <p:nvPr/>
        </p:nvPicPr>
        <p:blipFill rotWithShape="1">
          <a:blip r:embed="rId4">
            <a:alphaModFix/>
          </a:blip>
          <a:srcRect b="0" l="2584" r="5113" t="0"/>
          <a:stretch/>
        </p:blipFill>
        <p:spPr>
          <a:xfrm>
            <a:off x="3923928" y="1916832"/>
            <a:ext cx="4176600" cy="2095800"/>
          </a:xfrm>
          <a:prstGeom prst="rect">
            <a:avLst/>
          </a:prstGeom>
          <a:noFill/>
          <a:ln>
            <a:noFill/>
          </a:ln>
        </p:spPr>
      </p:pic>
      <p:sp>
        <p:nvSpPr>
          <p:cNvPr id="729" name="Shape 729"/>
          <p:cNvSpPr txBox="1"/>
          <p:nvPr>
            <p:ph idx="3" type="subTitle"/>
          </p:nvPr>
        </p:nvSpPr>
        <p:spPr>
          <a:xfrm>
            <a:off x="457200" y="1276925"/>
            <a:ext cx="3682800" cy="639900"/>
          </a:xfrm>
          <a:prstGeom prst="rect">
            <a:avLst/>
          </a:prstGeom>
        </p:spPr>
        <p:txBody>
          <a:bodyPr anchorCtr="0" anchor="b" bIns="91425" lIns="91425" rIns="91425" tIns="91425">
            <a:noAutofit/>
          </a:bodyPr>
          <a:lstStyle/>
          <a:p>
            <a:pPr lvl="0" rtl="0">
              <a:spcBef>
                <a:spcPts val="0"/>
              </a:spcBef>
              <a:buNone/>
            </a:pPr>
            <a:r>
              <a:rPr lang="en-US"/>
              <a:t>簡易搜尋</a:t>
            </a:r>
          </a:p>
        </p:txBody>
      </p:sp>
      <p:sp>
        <p:nvSpPr>
          <p:cNvPr id="730" name="Shape 730"/>
          <p:cNvSpPr txBox="1"/>
          <p:nvPr>
            <p:ph idx="4" type="subTitle"/>
          </p:nvPr>
        </p:nvSpPr>
        <p:spPr>
          <a:xfrm>
            <a:off x="4211950" y="1276925"/>
            <a:ext cx="3816300" cy="639900"/>
          </a:xfrm>
          <a:prstGeom prst="rect">
            <a:avLst/>
          </a:prstGeom>
        </p:spPr>
        <p:txBody>
          <a:bodyPr anchorCtr="0" anchor="b" bIns="91425" lIns="91425" rIns="91425" tIns="91425">
            <a:noAutofit/>
          </a:bodyPr>
          <a:lstStyle/>
          <a:p>
            <a:pPr lvl="0" rtl="0">
              <a:spcBef>
                <a:spcPts val="0"/>
              </a:spcBef>
              <a:buNone/>
            </a:pPr>
            <a:r>
              <a:rPr lang="en-US"/>
              <a:t>進階搜尋</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根據後設資料的欄位瀏覽</a:t>
            </a:r>
          </a:p>
        </p:txBody>
      </p:sp>
      <p:pic>
        <p:nvPicPr>
          <p:cNvPr descr="H:\OUTTY_DOCUMENT\我的學業\20100223~20100628 政治大學圖檔所碩三下學期\20100417 寫書報告結案\Ch7 DSpace介紹\20100331 ch7截圖\02. 依照日期瀏覽.tif" id="737" name="Shape 737"/>
          <p:cNvPicPr preferRelativeResize="0"/>
          <p:nvPr/>
        </p:nvPicPr>
        <p:blipFill rotWithShape="1">
          <a:blip r:embed="rId3">
            <a:alphaModFix/>
          </a:blip>
          <a:srcRect b="0" l="14961" r="12268" t="0"/>
          <a:stretch/>
        </p:blipFill>
        <p:spPr>
          <a:xfrm>
            <a:off x="2387025" y="980500"/>
            <a:ext cx="6756900" cy="5877600"/>
          </a:xfrm>
          <a:prstGeom prst="rect">
            <a:avLst/>
          </a:prstGeom>
          <a:noFill/>
          <a:ln>
            <a:noFill/>
          </a:ln>
        </p:spPr>
      </p:pic>
      <p:grpSp>
        <p:nvGrpSpPr>
          <p:cNvPr id="738" name="Shape 738"/>
          <p:cNvGrpSpPr/>
          <p:nvPr/>
        </p:nvGrpSpPr>
        <p:grpSpPr>
          <a:xfrm>
            <a:off x="264990" y="2238331"/>
            <a:ext cx="269233" cy="228647"/>
            <a:chOff x="321146" y="2287619"/>
            <a:chExt cx="156913" cy="133260"/>
          </a:xfrm>
        </p:grpSpPr>
        <p:cxnSp>
          <p:nvCxnSpPr>
            <p:cNvPr id="739" name="Shape 739"/>
            <p:cNvCxnSpPr/>
            <p:nvPr/>
          </p:nvCxnSpPr>
          <p:spPr>
            <a:xfrm flipH="1" rot="5400000">
              <a:off x="406060" y="2287619"/>
              <a:ext cx="72000" cy="72000"/>
            </a:xfrm>
            <a:prstGeom prst="straightConnector1">
              <a:avLst/>
            </a:prstGeom>
            <a:solidFill>
              <a:schemeClr val="accent1"/>
            </a:solidFill>
            <a:ln cap="flat" cmpd="sng" w="28575">
              <a:solidFill>
                <a:srgbClr val="336666"/>
              </a:solidFill>
              <a:prstDash val="solid"/>
              <a:round/>
              <a:headEnd len="med" w="med" type="none"/>
              <a:tailEnd len="med" w="med" type="none"/>
            </a:ln>
          </p:spPr>
        </p:cxnSp>
        <p:cxnSp>
          <p:nvCxnSpPr>
            <p:cNvPr id="740" name="Shape 740"/>
            <p:cNvCxnSpPr/>
            <p:nvPr/>
          </p:nvCxnSpPr>
          <p:spPr>
            <a:xfrm rot="5400000">
              <a:off x="406060" y="2348880"/>
              <a:ext cx="72000" cy="72000"/>
            </a:xfrm>
            <a:prstGeom prst="straightConnector1">
              <a:avLst/>
            </a:prstGeom>
            <a:solidFill>
              <a:schemeClr val="accent1"/>
            </a:solidFill>
            <a:ln cap="flat" cmpd="sng" w="28575">
              <a:solidFill>
                <a:srgbClr val="336666"/>
              </a:solidFill>
              <a:prstDash val="solid"/>
              <a:round/>
              <a:headEnd len="med" w="med" type="none"/>
              <a:tailEnd len="med" w="med" type="none"/>
            </a:ln>
          </p:spPr>
        </p:cxnSp>
        <p:cxnSp>
          <p:nvCxnSpPr>
            <p:cNvPr id="741" name="Shape 741"/>
            <p:cNvCxnSpPr/>
            <p:nvPr/>
          </p:nvCxnSpPr>
          <p:spPr>
            <a:xfrm>
              <a:off x="321146" y="2356023"/>
              <a:ext cx="144000" cy="0"/>
            </a:xfrm>
            <a:prstGeom prst="straightConnector1">
              <a:avLst/>
            </a:prstGeom>
            <a:solidFill>
              <a:schemeClr val="accent1"/>
            </a:solidFill>
            <a:ln cap="flat" cmpd="sng" w="28575">
              <a:solidFill>
                <a:srgbClr val="336666"/>
              </a:solidFill>
              <a:prstDash val="solid"/>
              <a:round/>
              <a:headEnd len="med" w="med" type="none"/>
              <a:tailEnd len="med" w="med" type="none"/>
            </a:ln>
          </p:spPr>
        </p:cxnSp>
      </p:grpSp>
      <p:sp>
        <p:nvSpPr>
          <p:cNvPr id="742" name="Shape 742"/>
          <p:cNvSpPr/>
          <p:nvPr/>
        </p:nvSpPr>
        <p:spPr>
          <a:xfrm>
            <a:off x="251519" y="4105275"/>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743" name="Shape 743"/>
          <p:cNvGrpSpPr/>
          <p:nvPr/>
        </p:nvGrpSpPr>
        <p:grpSpPr>
          <a:xfrm>
            <a:off x="321146" y="4188030"/>
            <a:ext cx="156913" cy="133260"/>
            <a:chOff x="321146" y="2287619"/>
            <a:chExt cx="156913" cy="133260"/>
          </a:xfrm>
        </p:grpSpPr>
        <p:cxnSp>
          <p:nvCxnSpPr>
            <p:cNvPr id="744" name="Shape 744"/>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45" name="Shape 745"/>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46" name="Shape 746"/>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747" name="Shape 747"/>
          <p:cNvSpPr/>
          <p:nvPr/>
        </p:nvSpPr>
        <p:spPr>
          <a:xfrm>
            <a:off x="251519" y="4995292"/>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748" name="Shape 748"/>
          <p:cNvGrpSpPr/>
          <p:nvPr/>
        </p:nvGrpSpPr>
        <p:grpSpPr>
          <a:xfrm>
            <a:off x="321146" y="5078047"/>
            <a:ext cx="156913" cy="133260"/>
            <a:chOff x="321146" y="2287619"/>
            <a:chExt cx="156913" cy="133260"/>
          </a:xfrm>
        </p:grpSpPr>
        <p:cxnSp>
          <p:nvCxnSpPr>
            <p:cNvPr id="749" name="Shape 749"/>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50" name="Shape 750"/>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51" name="Shape 751"/>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752" name="Shape 752"/>
          <p:cNvSpPr/>
          <p:nvPr/>
        </p:nvSpPr>
        <p:spPr>
          <a:xfrm>
            <a:off x="2123727" y="1052736"/>
            <a:ext cx="504000" cy="5805300"/>
          </a:xfrm>
          <a:prstGeom prst="rect">
            <a:avLst/>
          </a:prstGeom>
          <a:gradFill>
            <a:gsLst>
              <a:gs pos="0">
                <a:srgbClr val="939393">
                  <a:alpha val="0"/>
                </a:srgbClr>
              </a:gs>
              <a:gs pos="50000">
                <a:schemeClr val="lt1"/>
              </a:gs>
              <a:gs pos="100000">
                <a:schemeClr val="lt1"/>
              </a:gs>
            </a:gsLst>
            <a:lin ang="10800025"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53" name="Shape 753"/>
          <p:cNvSpPr/>
          <p:nvPr/>
        </p:nvSpPr>
        <p:spPr>
          <a:xfrm>
            <a:off x="611560" y="2132856"/>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rPr>
              <a:t>更新</a:t>
            </a:r>
            <a:r>
              <a:rPr b="1" lang="en-US" sz="2400" u="sng">
                <a:solidFill>
                  <a:schemeClr val="dk1"/>
                </a:solidFill>
                <a:latin typeface="Arial"/>
                <a:ea typeface="Arial"/>
                <a:cs typeface="Arial"/>
                <a:sym typeface="Arial"/>
              </a:rPr>
              <a:t>日期</a:t>
            </a:r>
          </a:p>
          <a:p>
            <a:pPr indent="0" lvl="0" marL="0" marR="0" rtl="0" algn="l">
              <a:spcBef>
                <a:spcPts val="0"/>
              </a:spcBef>
              <a:spcAft>
                <a:spcPts val="0"/>
              </a:spcAft>
              <a:buSzPct val="25000"/>
              <a:buNone/>
            </a:pPr>
            <a:r>
              <a:rPr lang="en-US" sz="1600">
                <a:solidFill>
                  <a:schemeClr val="dk1"/>
                </a:solidFill>
              </a:rPr>
              <a:t>dc.</a:t>
            </a:r>
            <a:r>
              <a:rPr lang="en-US" sz="1600">
                <a:solidFill>
                  <a:schemeClr val="dk1"/>
                </a:solidFill>
                <a:latin typeface="Arial"/>
                <a:ea typeface="Arial"/>
                <a:cs typeface="Arial"/>
                <a:sym typeface="Arial"/>
              </a:rPr>
              <a:t>date.issued</a:t>
            </a:r>
          </a:p>
        </p:txBody>
      </p:sp>
      <p:sp>
        <p:nvSpPr>
          <p:cNvPr id="754" name="Shape 754"/>
          <p:cNvSpPr/>
          <p:nvPr/>
        </p:nvSpPr>
        <p:spPr>
          <a:xfrm>
            <a:off x="611560" y="2924943"/>
            <a:ext cx="2286000" cy="954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作者</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dc.contributor.*</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dc.creator</a:t>
            </a:r>
          </a:p>
        </p:txBody>
      </p:sp>
      <p:sp>
        <p:nvSpPr>
          <p:cNvPr id="755" name="Shape 755"/>
          <p:cNvSpPr/>
          <p:nvPr/>
        </p:nvSpPr>
        <p:spPr>
          <a:xfrm>
            <a:off x="611560" y="4005064"/>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題名</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dc.title</a:t>
            </a:r>
          </a:p>
        </p:txBody>
      </p:sp>
      <p:sp>
        <p:nvSpPr>
          <p:cNvPr id="756" name="Shape 756"/>
          <p:cNvSpPr/>
          <p:nvPr/>
        </p:nvSpPr>
        <p:spPr>
          <a:xfrm>
            <a:off x="611560" y="4869160"/>
            <a:ext cx="2286000" cy="708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lang="en-US" sz="2400" u="sng">
                <a:solidFill>
                  <a:schemeClr val="dk1"/>
                </a:solidFill>
                <a:latin typeface="Arial"/>
                <a:ea typeface="Arial"/>
                <a:cs typeface="Arial"/>
                <a:sym typeface="Arial"/>
              </a:rPr>
              <a:t>主題</a:t>
            </a:r>
          </a:p>
          <a:p>
            <a:pPr indent="0" lvl="0" marL="0" marR="0" rtl="0" algn="l">
              <a:spcBef>
                <a:spcPts val="0"/>
              </a:spcBef>
              <a:spcAft>
                <a:spcPts val="0"/>
              </a:spcAft>
              <a:buSzPct val="25000"/>
              <a:buNone/>
            </a:pPr>
            <a:r>
              <a:rPr lang="en-US" sz="1600">
                <a:solidFill>
                  <a:schemeClr val="dk1"/>
                </a:solidFill>
                <a:latin typeface="Arial"/>
                <a:ea typeface="Arial"/>
                <a:cs typeface="Arial"/>
                <a:sym typeface="Arial"/>
              </a:rPr>
              <a:t>dc.subject</a:t>
            </a:r>
          </a:p>
        </p:txBody>
      </p:sp>
      <p:sp>
        <p:nvSpPr>
          <p:cNvPr id="757" name="Shape 757"/>
          <p:cNvSpPr/>
          <p:nvPr/>
        </p:nvSpPr>
        <p:spPr>
          <a:xfrm>
            <a:off x="251519" y="3030859"/>
            <a:ext cx="288000" cy="288000"/>
          </a:xfrm>
          <a:prstGeom prst="ellipse">
            <a:avLst/>
          </a:prstGeom>
          <a:solidFill>
            <a:srgbClr val="FFFFCC"/>
          </a:solidFill>
          <a:ln cap="flat" cmpd="sng" w="19050">
            <a:solidFill>
              <a:srgbClr val="999999"/>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1" sz="2000">
              <a:solidFill>
                <a:schemeClr val="dk1"/>
              </a:solidFill>
              <a:latin typeface="Arial"/>
              <a:ea typeface="Arial"/>
              <a:cs typeface="Arial"/>
              <a:sym typeface="Arial"/>
            </a:endParaRPr>
          </a:p>
        </p:txBody>
      </p:sp>
      <p:grpSp>
        <p:nvGrpSpPr>
          <p:cNvPr id="758" name="Shape 758"/>
          <p:cNvGrpSpPr/>
          <p:nvPr/>
        </p:nvGrpSpPr>
        <p:grpSpPr>
          <a:xfrm>
            <a:off x="321146" y="3113615"/>
            <a:ext cx="156913" cy="133260"/>
            <a:chOff x="321146" y="2287619"/>
            <a:chExt cx="156913" cy="133260"/>
          </a:xfrm>
        </p:grpSpPr>
        <p:cxnSp>
          <p:nvCxnSpPr>
            <p:cNvPr id="759" name="Shape 759"/>
            <p:cNvCxnSpPr/>
            <p:nvPr/>
          </p:nvCxnSpPr>
          <p:spPr>
            <a:xfrm flipH="1" rot="5400000">
              <a:off x="406060" y="2287619"/>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60" name="Shape 760"/>
            <p:cNvCxnSpPr/>
            <p:nvPr/>
          </p:nvCxnSpPr>
          <p:spPr>
            <a:xfrm rot="5400000">
              <a:off x="406060" y="2348880"/>
              <a:ext cx="72000" cy="72000"/>
            </a:xfrm>
            <a:prstGeom prst="straightConnector1">
              <a:avLst/>
            </a:prstGeom>
            <a:solidFill>
              <a:schemeClr val="accent1"/>
            </a:solidFill>
            <a:ln cap="flat" cmpd="sng" w="19050">
              <a:solidFill>
                <a:srgbClr val="000000"/>
              </a:solidFill>
              <a:prstDash val="solid"/>
              <a:round/>
              <a:headEnd len="med" w="med" type="none"/>
              <a:tailEnd len="med" w="med" type="none"/>
            </a:ln>
          </p:spPr>
        </p:cxnSp>
        <p:cxnSp>
          <p:nvCxnSpPr>
            <p:cNvPr id="761" name="Shape 761"/>
            <p:cNvCxnSpPr/>
            <p:nvPr/>
          </p:nvCxnSpPr>
          <p:spPr>
            <a:xfrm>
              <a:off x="321146" y="2356023"/>
              <a:ext cx="144000" cy="0"/>
            </a:xfrm>
            <a:prstGeom prst="straightConnector1">
              <a:avLst/>
            </a:prstGeom>
            <a:solidFill>
              <a:schemeClr val="accent1"/>
            </a:solidFill>
            <a:ln cap="flat" cmpd="sng" w="19050">
              <a:solidFill>
                <a:srgbClr val="000000"/>
              </a:solidFill>
              <a:prstDash val="dot"/>
              <a:round/>
              <a:headEnd len="med" w="med" type="none"/>
              <a:tailEnd len="med" w="med" type="none"/>
            </a:ln>
          </p:spPr>
        </p:cxnSp>
      </p:grpSp>
      <p:sp>
        <p:nvSpPr>
          <p:cNvPr id="762" name="Shape 76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763" name="Shape 763"/>
          <p:cNvSpPr/>
          <p:nvPr/>
        </p:nvSpPr>
        <p:spPr>
          <a:xfrm>
            <a:off x="2481275" y="2386925"/>
            <a:ext cx="1663500" cy="288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7" name="Shape 767"/>
        <p:cNvGrpSpPr/>
        <p:nvPr/>
      </p:nvGrpSpPr>
      <p:grpSpPr>
        <a:xfrm>
          <a:off x="0" y="0"/>
          <a:ext cx="0" cy="0"/>
          <a:chOff x="0" y="0"/>
          <a:chExt cx="0" cy="0"/>
        </a:xfrm>
      </p:grpSpPr>
      <p:sp>
        <p:nvSpPr>
          <p:cNvPr id="768" name="Shape 768"/>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B. 系統設定</a:t>
            </a:r>
          </a:p>
        </p:txBody>
      </p:sp>
      <p:sp>
        <p:nvSpPr>
          <p:cNvPr id="769" name="Shape 769"/>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b="0" lang="en-US"/>
              <a:t>Part 2. 系統導覽</a:t>
            </a:r>
          </a:p>
        </p:txBody>
      </p:sp>
      <p:sp>
        <p:nvSpPr>
          <p:cNvPr id="770" name="Shape 770"/>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5" name="Shape 775"/>
        <p:cNvGrpSpPr/>
        <p:nvPr/>
      </p:nvGrpSpPr>
      <p:grpSpPr>
        <a:xfrm>
          <a:off x="0" y="0"/>
          <a:ext cx="0" cy="0"/>
          <a:chOff x="0" y="0"/>
          <a:chExt cx="0" cy="0"/>
        </a:xfrm>
      </p:grpSpPr>
      <p:sp>
        <p:nvSpPr>
          <p:cNvPr id="776" name="Shape 776"/>
          <p:cNvSpPr/>
          <p:nvPr/>
        </p:nvSpPr>
        <p:spPr>
          <a:xfrm>
            <a:off x="4134600" y="1657100"/>
            <a:ext cx="4063500" cy="3239700"/>
          </a:xfrm>
          <a:prstGeom prst="wedgeRoundRectCallout">
            <a:avLst>
              <a:gd fmla="val -74214" name="adj1"/>
              <a:gd fmla="val -17644" name="adj2"/>
              <a:gd fmla="val 0" name="adj3"/>
            </a:avLst>
          </a:prstGeom>
          <a:solidFill>
            <a:srgbClr val="FFFFFF"/>
          </a:solidFill>
          <a:ln cap="flat" cmpd="sng" w="28575">
            <a:solidFill>
              <a:schemeClr val="dk1"/>
            </a:solidFill>
            <a:prstDash val="solid"/>
            <a:round/>
            <a:headEnd len="med" w="med" type="none"/>
            <a:tailEnd len="med" w="med" type="none"/>
          </a:ln>
        </p:spPr>
        <p:txBody>
          <a:bodyPr anchorCtr="0" anchor="ctr" bIns="91425" lIns="91425" rIns="91425" tIns="91425">
            <a:noAutofit/>
          </a:bodyPr>
          <a:lstStyle/>
          <a:p>
            <a:pPr indent="-393700" lvl="0" marL="457200" rtl="0">
              <a:lnSpc>
                <a:spcPct val="150000"/>
              </a:lnSpc>
              <a:spcBef>
                <a:spcPts val="560"/>
              </a:spcBef>
              <a:buClr>
                <a:schemeClr val="dk1"/>
              </a:buClr>
              <a:buSzPct val="100000"/>
              <a:buFont typeface="Noto Sans Symbols"/>
              <a:buChar char="●"/>
            </a:pPr>
            <a:r>
              <a:rPr lang="en-US" sz="2600">
                <a:solidFill>
                  <a:schemeClr val="dk1"/>
                </a:solidFill>
              </a:rPr>
              <a:t>網站名稱</a:t>
            </a:r>
          </a:p>
          <a:p>
            <a:pPr indent="-393700" lvl="0" marL="457200" rtl="0">
              <a:lnSpc>
                <a:spcPct val="150000"/>
              </a:lnSpc>
              <a:spcBef>
                <a:spcPts val="560"/>
              </a:spcBef>
              <a:buClr>
                <a:srgbClr val="003170"/>
              </a:buClr>
              <a:buSzPct val="100000"/>
              <a:buFont typeface="Noto Sans Symbols"/>
              <a:buChar char="●"/>
            </a:pPr>
            <a:r>
              <a:rPr lang="en-US" sz="2600">
                <a:solidFill>
                  <a:schemeClr val="dk1"/>
                </a:solidFill>
              </a:rPr>
              <a:t>搜尋欄位</a:t>
            </a:r>
          </a:p>
          <a:p>
            <a:pPr indent="-393700" lvl="0" marL="457200" rtl="0">
              <a:lnSpc>
                <a:spcPct val="150000"/>
              </a:lnSpc>
              <a:spcBef>
                <a:spcPts val="560"/>
              </a:spcBef>
              <a:buClr>
                <a:srgbClr val="003170"/>
              </a:buClr>
              <a:buSzPct val="100000"/>
              <a:buFont typeface="Noto Sans Symbols"/>
              <a:buChar char="●"/>
            </a:pPr>
            <a:r>
              <a:rPr lang="en-US" sz="2600">
                <a:solidFill>
                  <a:schemeClr val="dk1"/>
                </a:solidFill>
              </a:rPr>
              <a:t>縮圖尺寸</a:t>
            </a:r>
          </a:p>
          <a:p>
            <a:pPr indent="-393700" lvl="0" marL="457200" rtl="0">
              <a:lnSpc>
                <a:spcPct val="150000"/>
              </a:lnSpc>
              <a:spcBef>
                <a:spcPts val="560"/>
              </a:spcBef>
              <a:buClr>
                <a:srgbClr val="003170"/>
              </a:buClr>
              <a:buSzPct val="100000"/>
              <a:buFont typeface="Noto Sans Symbols"/>
              <a:buChar char="●"/>
            </a:pPr>
            <a:r>
              <a:rPr lang="en-US" sz="2600">
                <a:solidFill>
                  <a:schemeClr val="dk1"/>
                </a:solidFill>
              </a:rPr>
              <a:t>排序選項</a:t>
            </a:r>
          </a:p>
          <a:p>
            <a:pPr indent="-393700" lvl="0" marL="457200" rtl="0">
              <a:lnSpc>
                <a:spcPct val="150000"/>
              </a:lnSpc>
              <a:spcBef>
                <a:spcPts val="560"/>
              </a:spcBef>
              <a:buClr>
                <a:srgbClr val="003170"/>
              </a:buClr>
              <a:buSzPct val="100000"/>
              <a:buFont typeface="Noto Sans Symbols"/>
              <a:buChar char="●"/>
            </a:pPr>
            <a:r>
              <a:rPr lang="en-US" sz="2600">
                <a:solidFill>
                  <a:schemeClr val="dk1"/>
                </a:solidFill>
              </a:rPr>
              <a:t>文件頁面顯示欄位</a:t>
            </a:r>
          </a:p>
        </p:txBody>
      </p:sp>
      <p:sp>
        <p:nvSpPr>
          <p:cNvPr id="777" name="Shape 777"/>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管理工具</a:t>
            </a:r>
          </a:p>
        </p:txBody>
      </p:sp>
      <p:sp>
        <p:nvSpPr>
          <p:cNvPr id="778" name="Shape 77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779" name="Shape 779"/>
          <p:cNvSpPr txBox="1"/>
          <p:nvPr>
            <p:ph idx="1" type="body"/>
          </p:nvPr>
        </p:nvSpPr>
        <p:spPr>
          <a:xfrm>
            <a:off x="457200" y="1076325"/>
            <a:ext cx="3610800" cy="5248200"/>
          </a:xfrm>
          <a:prstGeom prst="rect">
            <a:avLst/>
          </a:prstGeom>
        </p:spPr>
        <p:txBody>
          <a:bodyPr anchorCtr="0" anchor="ctr" bIns="91425" lIns="91425" rIns="91425" tIns="91425">
            <a:noAutofit/>
          </a:bodyPr>
          <a:lstStyle/>
          <a:p>
            <a:pPr indent="-406400" lvl="0" marL="457200" rtl="0">
              <a:lnSpc>
                <a:spcPct val="115000"/>
              </a:lnSpc>
              <a:spcBef>
                <a:spcPts val="0"/>
              </a:spcBef>
              <a:buClr>
                <a:schemeClr val="dk1"/>
              </a:buClr>
              <a:buSzPct val="100000"/>
            </a:pPr>
            <a:r>
              <a:rPr lang="en-US" sz="2800"/>
              <a:t>社群與類別管理</a:t>
            </a:r>
          </a:p>
          <a:p>
            <a:pPr indent="-406400" lvl="0" marL="457200" rtl="0">
              <a:lnSpc>
                <a:spcPct val="115000"/>
              </a:lnSpc>
              <a:spcBef>
                <a:spcPts val="0"/>
              </a:spcBef>
              <a:buClr>
                <a:schemeClr val="dk1"/>
              </a:buClr>
              <a:buSzPct val="100000"/>
            </a:pPr>
            <a:r>
              <a:rPr lang="en-US" sz="2800"/>
              <a:t>帳戶與群組管理</a:t>
            </a:r>
          </a:p>
          <a:p>
            <a:pPr indent="-406400" lvl="0" marL="457200" rtl="0">
              <a:lnSpc>
                <a:spcPct val="115000"/>
              </a:lnSpc>
              <a:spcBef>
                <a:spcPts val="0"/>
              </a:spcBef>
              <a:buClr>
                <a:srgbClr val="FF0000"/>
              </a:buClr>
              <a:buSzPct val="100000"/>
            </a:pPr>
            <a:r>
              <a:rPr lang="en-US" sz="2800">
                <a:solidFill>
                  <a:srgbClr val="FF0000"/>
                </a:solidFill>
              </a:rPr>
              <a:t>新聞編輯</a:t>
            </a:r>
          </a:p>
          <a:p>
            <a:pPr indent="-406400" lvl="0" marL="457200" rtl="0">
              <a:lnSpc>
                <a:spcPct val="115000"/>
              </a:lnSpc>
              <a:spcBef>
                <a:spcPts val="0"/>
              </a:spcBef>
              <a:buClr>
                <a:schemeClr val="dk1"/>
              </a:buClr>
              <a:buSzPct val="100000"/>
            </a:pPr>
            <a:r>
              <a:rPr lang="en-US" sz="2800">
                <a:solidFill>
                  <a:srgbClr val="FF0000"/>
                </a:solidFill>
              </a:rPr>
              <a:t>設定檔編輯</a:t>
            </a:r>
          </a:p>
          <a:p>
            <a:pPr indent="-406400" lvl="0" marL="457200" rtl="0">
              <a:lnSpc>
                <a:spcPct val="115000"/>
              </a:lnSpc>
              <a:spcBef>
                <a:spcPts val="0"/>
              </a:spcBef>
              <a:buClr>
                <a:schemeClr val="dk1"/>
              </a:buClr>
              <a:buSzPct val="100000"/>
            </a:pPr>
            <a:r>
              <a:rPr lang="en-US" sz="2800"/>
              <a:t>電子郵件設定</a:t>
            </a:r>
          </a:p>
          <a:p>
            <a:pPr indent="-406400" lvl="0" marL="457200" rtl="0">
              <a:lnSpc>
                <a:spcPct val="115000"/>
              </a:lnSpc>
              <a:spcBef>
                <a:spcPts val="0"/>
              </a:spcBef>
              <a:buClr>
                <a:schemeClr val="dk1"/>
              </a:buClr>
              <a:buSzPct val="100000"/>
            </a:pPr>
            <a:r>
              <a:rPr lang="en-US" sz="2800"/>
              <a:t>語系檔設定</a:t>
            </a:r>
          </a:p>
          <a:p>
            <a:pPr indent="-406400" lvl="0" marL="457200" rtl="0">
              <a:lnSpc>
                <a:spcPct val="115000"/>
              </a:lnSpc>
              <a:spcBef>
                <a:spcPts val="0"/>
              </a:spcBef>
              <a:buClr>
                <a:schemeClr val="dk1"/>
              </a:buClr>
              <a:buSzPct val="100000"/>
            </a:pPr>
            <a:r>
              <a:rPr lang="en-US" sz="2800"/>
              <a:t>遞交表單編輯</a:t>
            </a:r>
          </a:p>
          <a:p>
            <a:pPr indent="-406400" lvl="0" marL="457200" rtl="0">
              <a:lnSpc>
                <a:spcPct val="115000"/>
              </a:lnSpc>
              <a:spcBef>
                <a:spcPts val="0"/>
              </a:spcBef>
              <a:buClr>
                <a:schemeClr val="dk1"/>
              </a:buClr>
              <a:buSzPct val="100000"/>
            </a:pPr>
            <a:r>
              <a:rPr lang="en-US" sz="2800"/>
              <a:t>重新啟動伺服器</a:t>
            </a:r>
          </a:p>
          <a:p>
            <a:pPr indent="-406400" lvl="0" marL="457200">
              <a:lnSpc>
                <a:spcPct val="115000"/>
              </a:lnSpc>
              <a:spcBef>
                <a:spcPts val="0"/>
              </a:spcBef>
              <a:buClr>
                <a:schemeClr val="dk1"/>
              </a:buClr>
              <a:buSzPct val="100000"/>
            </a:pPr>
            <a:r>
              <a:rPr lang="en-US" sz="2800"/>
              <a:t>資料庫管理 (phppgadmin)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sp>
        <p:nvSpPr>
          <p:cNvPr id="429" name="Shape 429"/>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大綱</a:t>
            </a:r>
          </a:p>
        </p:txBody>
      </p:sp>
      <p:sp>
        <p:nvSpPr>
          <p:cNvPr id="430" name="Shape 430"/>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228600" lvl="0" marL="457200" rtl="0">
              <a:lnSpc>
                <a:spcPct val="115000"/>
              </a:lnSpc>
              <a:spcBef>
                <a:spcPts val="0"/>
              </a:spcBef>
              <a:buAutoNum type="arabicPeriod"/>
            </a:pPr>
            <a:r>
              <a:rPr lang="en-US"/>
              <a:t>DSpace-DLLL</a:t>
            </a:r>
            <a:r>
              <a:rPr lang="en-US"/>
              <a:t>介紹</a:t>
            </a:r>
          </a:p>
          <a:p>
            <a:pPr indent="-228600" lvl="0" marL="457200" marR="0" rtl="0" algn="l">
              <a:lnSpc>
                <a:spcPct val="115000"/>
              </a:lnSpc>
              <a:spcBef>
                <a:spcPts val="560"/>
              </a:spcBef>
              <a:spcAft>
                <a:spcPts val="0"/>
              </a:spcAft>
              <a:buAutoNum type="arabicPeriod"/>
            </a:pPr>
            <a:r>
              <a:rPr lang="en-US"/>
              <a:t>系統導覽</a:t>
            </a:r>
          </a:p>
          <a:p>
            <a:pPr indent="-381000" lvl="1" marL="914400" marR="0" rtl="0" algn="l">
              <a:lnSpc>
                <a:spcPct val="115000"/>
              </a:lnSpc>
              <a:spcBef>
                <a:spcPts val="560"/>
              </a:spcBef>
              <a:spcAft>
                <a:spcPts val="0"/>
              </a:spcAft>
              <a:buSzPct val="100000"/>
              <a:buAutoNum type="alphaUcPeriod"/>
            </a:pPr>
            <a:r>
              <a:rPr lang="en-US" sz="2400"/>
              <a:t>瀏覽與檢索</a:t>
            </a:r>
          </a:p>
          <a:p>
            <a:pPr indent="-381000" lvl="1" marL="914400" marR="0" rtl="0" algn="l">
              <a:lnSpc>
                <a:spcPct val="115000"/>
              </a:lnSpc>
              <a:spcBef>
                <a:spcPts val="560"/>
              </a:spcBef>
              <a:spcAft>
                <a:spcPts val="0"/>
              </a:spcAft>
              <a:buSzPct val="100000"/>
              <a:buAutoNum type="alphaUcPeriod"/>
            </a:pPr>
            <a:r>
              <a:rPr lang="en-US" sz="2400"/>
              <a:t>系統設定</a:t>
            </a:r>
          </a:p>
          <a:p>
            <a:pPr indent="-381000" lvl="1" marL="914400" marR="0" rtl="0" algn="l">
              <a:lnSpc>
                <a:spcPct val="115000"/>
              </a:lnSpc>
              <a:spcBef>
                <a:spcPts val="560"/>
              </a:spcBef>
              <a:spcAft>
                <a:spcPts val="0"/>
              </a:spcAft>
              <a:buSzPct val="100000"/>
              <a:buAutoNum type="alphaUcPeriod"/>
            </a:pPr>
            <a:r>
              <a:rPr lang="en-US" sz="2400"/>
              <a:t>內容資料層級架構：社群與類別</a:t>
            </a:r>
          </a:p>
          <a:p>
            <a:pPr indent="-381000" lvl="1" marL="914400" marR="0" rtl="0" algn="l">
              <a:lnSpc>
                <a:spcPct val="115000"/>
              </a:lnSpc>
              <a:spcBef>
                <a:spcPts val="560"/>
              </a:spcBef>
              <a:spcAft>
                <a:spcPts val="0"/>
              </a:spcAft>
              <a:buSzPct val="100000"/>
              <a:buAutoNum type="alphaUcPeriod"/>
            </a:pPr>
            <a:r>
              <a:rPr lang="en-US" sz="2400"/>
              <a:t>建檔：新增遞交作業</a:t>
            </a:r>
          </a:p>
          <a:p>
            <a:pPr indent="-381000" lvl="1" marL="914400" marR="0" rtl="0" algn="l">
              <a:lnSpc>
                <a:spcPct val="115000"/>
              </a:lnSpc>
              <a:spcBef>
                <a:spcPts val="560"/>
              </a:spcBef>
              <a:spcAft>
                <a:spcPts val="0"/>
              </a:spcAft>
              <a:buSzPct val="100000"/>
              <a:buAutoNum type="alphaUcPeriod"/>
            </a:pPr>
            <a:r>
              <a:rPr lang="en-US" sz="2400"/>
              <a:t>規劃遞交表單</a:t>
            </a:r>
          </a:p>
          <a:p>
            <a:pPr indent="-228600" lvl="0" marL="457200" rtl="0">
              <a:lnSpc>
                <a:spcPct val="115000"/>
              </a:lnSpc>
              <a:spcBef>
                <a:spcPts val="0"/>
              </a:spcBef>
              <a:buAutoNum type="arabicPeriod"/>
            </a:pPr>
            <a:r>
              <a:rPr lang="en-US"/>
              <a:t>應用與進階開發實例</a:t>
            </a:r>
          </a:p>
          <a:p>
            <a:pPr indent="-228600" lvl="0" marL="457200" rtl="0">
              <a:lnSpc>
                <a:spcPct val="115000"/>
              </a:lnSpc>
              <a:spcBef>
                <a:spcPts val="0"/>
              </a:spcBef>
              <a:buAutoNum type="arabicPeriod"/>
            </a:pPr>
            <a:r>
              <a:rPr lang="en-US"/>
              <a:t>結語</a:t>
            </a:r>
          </a:p>
        </p:txBody>
      </p:sp>
      <p:sp>
        <p:nvSpPr>
          <p:cNvPr id="431" name="Shape 43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3" name="Shape 783"/>
        <p:cNvGrpSpPr/>
        <p:nvPr/>
      </p:nvGrpSpPr>
      <p:grpSpPr>
        <a:xfrm>
          <a:off x="0" y="0"/>
          <a:ext cx="0" cy="0"/>
          <a:chOff x="0" y="0"/>
          <a:chExt cx="0" cy="0"/>
        </a:xfrm>
      </p:grpSpPr>
      <p:pic>
        <p:nvPicPr>
          <p:cNvPr id="784" name="Shape 784"/>
          <p:cNvPicPr preferRelativeResize="0"/>
          <p:nvPr>
            <p:ph idx="4294967295" type="body"/>
          </p:nvPr>
        </p:nvPicPr>
        <p:blipFill rotWithShape="1">
          <a:blip r:embed="rId3">
            <a:alphaModFix/>
          </a:blip>
          <a:srcRect b="0" l="0" r="2695" t="0"/>
          <a:stretch/>
        </p:blipFill>
        <p:spPr>
          <a:xfrm>
            <a:off x="-9525" y="723275"/>
            <a:ext cx="9144000" cy="6134700"/>
          </a:xfrm>
          <a:prstGeom prst="rect">
            <a:avLst/>
          </a:prstGeom>
          <a:noFill/>
          <a:ln>
            <a:noFill/>
          </a:ln>
        </p:spPr>
      </p:pic>
      <p:grpSp>
        <p:nvGrpSpPr>
          <p:cNvPr id="785" name="Shape 785"/>
          <p:cNvGrpSpPr/>
          <p:nvPr/>
        </p:nvGrpSpPr>
        <p:grpSpPr>
          <a:xfrm>
            <a:off x="-9525" y="0"/>
            <a:ext cx="9153600" cy="1412700"/>
            <a:chOff x="-9525" y="0"/>
            <a:chExt cx="9153600" cy="1412700"/>
          </a:xfrm>
        </p:grpSpPr>
        <p:grpSp>
          <p:nvGrpSpPr>
            <p:cNvPr id="786" name="Shape 786"/>
            <p:cNvGrpSpPr/>
            <p:nvPr/>
          </p:nvGrpSpPr>
          <p:grpSpPr>
            <a:xfrm>
              <a:off x="-9525" y="0"/>
              <a:ext cx="9153600" cy="1412700"/>
              <a:chOff x="-9525" y="0"/>
              <a:chExt cx="9153600" cy="1412700"/>
            </a:xfrm>
          </p:grpSpPr>
          <p:sp>
            <p:nvSpPr>
              <p:cNvPr id="787" name="Shape 787"/>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788" name="Shape 788"/>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89" name="Shape 789"/>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90" name="Shape 790"/>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91" name="Shape 791"/>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792" name="Shape 792"/>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93" name="Shape 793"/>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794" name="Shape 794"/>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solidFill>
                  <a:srgbClr val="FFFF00"/>
                </a:solidFill>
              </a:rPr>
              <a:t>新聞編輯</a:t>
            </a:r>
            <a:r>
              <a:rPr lang="en-US">
                <a:solidFill>
                  <a:srgbClr val="FFFFFF"/>
                </a:solidFill>
              </a:rPr>
              <a:t>：修改首頁的文字</a:t>
            </a:r>
          </a:p>
        </p:txBody>
      </p:sp>
      <p:sp>
        <p:nvSpPr>
          <p:cNvPr id="795" name="Shape 79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pic>
        <p:nvPicPr>
          <p:cNvPr id="800" name="Shape 800"/>
          <p:cNvPicPr preferRelativeResize="0"/>
          <p:nvPr>
            <p:ph idx="4294967295" type="body"/>
          </p:nvPr>
        </p:nvPicPr>
        <p:blipFill rotWithShape="1">
          <a:blip r:embed="rId3">
            <a:alphaModFix/>
          </a:blip>
          <a:srcRect b="0" l="0" r="0" t="0"/>
          <a:stretch/>
        </p:blipFill>
        <p:spPr>
          <a:xfrm>
            <a:off x="9950" y="888301"/>
            <a:ext cx="9144000" cy="5969699"/>
          </a:xfrm>
          <a:prstGeom prst="rect">
            <a:avLst/>
          </a:prstGeom>
          <a:noFill/>
          <a:ln>
            <a:noFill/>
          </a:ln>
        </p:spPr>
      </p:pic>
      <p:grpSp>
        <p:nvGrpSpPr>
          <p:cNvPr id="801" name="Shape 801"/>
          <p:cNvGrpSpPr/>
          <p:nvPr/>
        </p:nvGrpSpPr>
        <p:grpSpPr>
          <a:xfrm>
            <a:off x="-9525" y="0"/>
            <a:ext cx="9153600" cy="1412700"/>
            <a:chOff x="-9525" y="0"/>
            <a:chExt cx="9153600" cy="1412700"/>
          </a:xfrm>
        </p:grpSpPr>
        <p:grpSp>
          <p:nvGrpSpPr>
            <p:cNvPr id="802" name="Shape 802"/>
            <p:cNvGrpSpPr/>
            <p:nvPr/>
          </p:nvGrpSpPr>
          <p:grpSpPr>
            <a:xfrm>
              <a:off x="-9525" y="0"/>
              <a:ext cx="9153600" cy="1412700"/>
              <a:chOff x="-9525" y="0"/>
              <a:chExt cx="9153600" cy="1412700"/>
            </a:xfrm>
          </p:grpSpPr>
          <p:sp>
            <p:nvSpPr>
              <p:cNvPr id="803" name="Shape 80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04" name="Shape 80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5" name="Shape 805"/>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6" name="Shape 80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7" name="Shape 80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08" name="Shape 80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09" name="Shape 80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10" name="Shape 81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Clr>
                <a:srgbClr val="000000"/>
              </a:buClr>
              <a:buSzPct val="25000"/>
              <a:buFont typeface="Arial"/>
              <a:buNone/>
            </a:pPr>
            <a:r>
              <a:rPr lang="en-US"/>
              <a:t>編輯</a:t>
            </a:r>
            <a:r>
              <a:rPr lang="en-US">
                <a:solidFill>
                  <a:srgbClr val="FFFF00"/>
                </a:solidFill>
              </a:rPr>
              <a:t>設定檔</a:t>
            </a:r>
          </a:p>
          <a:p>
            <a:pPr lvl="0" rtl="0">
              <a:spcBef>
                <a:spcPts val="0"/>
              </a:spcBef>
              <a:buSzPct val="34375"/>
              <a:buNone/>
            </a:pPr>
            <a:r>
              <a:t/>
            </a:r>
            <a:endParaRPr/>
          </a:p>
        </p:txBody>
      </p:sp>
      <p:sp>
        <p:nvSpPr>
          <p:cNvPr id="811" name="Shape 81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a:spcBef>
                <a:spcPts val="0"/>
              </a:spcBef>
              <a:buSzPct val="27500"/>
              <a:buNone/>
            </a:pPr>
            <a:r>
              <a:rPr lang="en-US"/>
              <a:t>C. 內容資料層級架構：</a:t>
            </a:r>
          </a:p>
          <a:p>
            <a:pPr lvl="0" rtl="0">
              <a:spcBef>
                <a:spcPts val="0"/>
              </a:spcBef>
              <a:buSzPct val="27500"/>
              <a:buNone/>
            </a:pPr>
            <a:r>
              <a:rPr lang="en-US"/>
              <a:t>       社群與類別</a:t>
            </a:r>
          </a:p>
        </p:txBody>
      </p:sp>
      <p:sp>
        <p:nvSpPr>
          <p:cNvPr id="817" name="Shape 817"/>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b="0" lang="en-US"/>
              <a:t>Part 2. 系統導覽</a:t>
            </a:r>
          </a:p>
        </p:txBody>
      </p:sp>
      <p:sp>
        <p:nvSpPr>
          <p:cNvPr id="818" name="Shape 818"/>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t/>
            </a:r>
            <a:endParaRPr/>
          </a:p>
        </p:txBody>
      </p:sp>
      <p:sp>
        <p:nvSpPr>
          <p:cNvPr id="825" name="Shape 825"/>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000000"/>
                </a:solidFill>
              </a:rPr>
              <a:t>‹#›</a:t>
            </a:fld>
          </a:p>
        </p:txBody>
      </p:sp>
      <p:pic>
        <p:nvPicPr>
          <p:cNvPr id="826" name="Shape 826"/>
          <p:cNvPicPr preferRelativeResize="0"/>
          <p:nvPr/>
        </p:nvPicPr>
        <p:blipFill rotWithShape="1">
          <a:blip r:embed="rId3">
            <a:alphaModFix/>
          </a:blip>
          <a:srcRect b="26008" l="0" r="45728" t="0"/>
          <a:stretch/>
        </p:blipFill>
        <p:spPr>
          <a:xfrm>
            <a:off x="0" y="1141921"/>
            <a:ext cx="6932723" cy="5716075"/>
          </a:xfrm>
          <a:prstGeom prst="rect">
            <a:avLst/>
          </a:prstGeom>
          <a:noFill/>
          <a:ln>
            <a:noFill/>
          </a:ln>
        </p:spPr>
      </p:pic>
      <p:sp>
        <p:nvSpPr>
          <p:cNvPr id="827" name="Shape 827"/>
          <p:cNvSpPr/>
          <p:nvPr/>
        </p:nvSpPr>
        <p:spPr>
          <a:xfrm>
            <a:off x="2211599" y="4075175"/>
            <a:ext cx="3492000" cy="370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28" name="Shape 828"/>
          <p:cNvSpPr/>
          <p:nvPr/>
        </p:nvSpPr>
        <p:spPr>
          <a:xfrm>
            <a:off x="2677979" y="4445600"/>
            <a:ext cx="2086500" cy="1395600"/>
          </a:xfrm>
          <a:prstGeom prst="roundRect">
            <a:avLst>
              <a:gd fmla="val 5043"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29" name="Shape 829"/>
          <p:cNvSpPr/>
          <p:nvPr/>
        </p:nvSpPr>
        <p:spPr>
          <a:xfrm>
            <a:off x="6060322" y="3698924"/>
            <a:ext cx="1053599" cy="602100"/>
          </a:xfrm>
          <a:prstGeom prst="wedgeRoundRectCallout">
            <a:avLst>
              <a:gd fmla="val -74872" name="adj1"/>
              <a:gd fmla="val 3967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400">
                <a:solidFill>
                  <a:srgbClr val="FFFFFF"/>
                </a:solidFill>
              </a:rPr>
              <a:t>社群</a:t>
            </a:r>
          </a:p>
        </p:txBody>
      </p:sp>
      <p:sp>
        <p:nvSpPr>
          <p:cNvPr id="830" name="Shape 830"/>
          <p:cNvSpPr/>
          <p:nvPr/>
        </p:nvSpPr>
        <p:spPr>
          <a:xfrm>
            <a:off x="5241872" y="4842361"/>
            <a:ext cx="1053600" cy="602100"/>
          </a:xfrm>
          <a:prstGeom prst="wedgeRoundRectCallout">
            <a:avLst>
              <a:gd fmla="val -78962" name="adj1"/>
              <a:gd fmla="val 1861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400">
                <a:solidFill>
                  <a:srgbClr val="FFFFFF"/>
                </a:solidFill>
              </a:rPr>
              <a:t>類別</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5" name="Shape 835"/>
        <p:cNvGrpSpPr/>
        <p:nvPr/>
      </p:nvGrpSpPr>
      <p:grpSpPr>
        <a:xfrm>
          <a:off x="0" y="0"/>
          <a:ext cx="0" cy="0"/>
          <a:chOff x="0" y="0"/>
          <a:chExt cx="0" cy="0"/>
        </a:xfrm>
      </p:grpSpPr>
      <p:pic>
        <p:nvPicPr>
          <p:cNvPr id="836" name="Shape 836"/>
          <p:cNvPicPr preferRelativeResize="0"/>
          <p:nvPr/>
        </p:nvPicPr>
        <p:blipFill rotWithShape="1">
          <a:blip r:embed="rId3">
            <a:alphaModFix/>
          </a:blip>
          <a:srcRect b="0" l="0" r="0" t="0"/>
          <a:stretch/>
        </p:blipFill>
        <p:spPr>
          <a:xfrm>
            <a:off x="-1" y="1140172"/>
            <a:ext cx="9144000" cy="5717700"/>
          </a:xfrm>
          <a:prstGeom prst="rect">
            <a:avLst/>
          </a:prstGeom>
          <a:noFill/>
          <a:ln>
            <a:noFill/>
          </a:ln>
        </p:spPr>
      </p:pic>
      <p:sp>
        <p:nvSpPr>
          <p:cNvPr id="837" name="Shape 837"/>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社群與類別</a:t>
            </a:r>
          </a:p>
        </p:txBody>
      </p:sp>
      <p:sp>
        <p:nvSpPr>
          <p:cNvPr id="838" name="Shape 83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000000"/>
                </a:solidFill>
              </a:rPr>
              <a:t>‹#›</a:t>
            </a:fld>
          </a:p>
        </p:txBody>
      </p:sp>
      <p:sp>
        <p:nvSpPr>
          <p:cNvPr id="839" name="Shape 839"/>
          <p:cNvSpPr/>
          <p:nvPr/>
        </p:nvSpPr>
        <p:spPr>
          <a:xfrm>
            <a:off x="1978975" y="3795450"/>
            <a:ext cx="1872299" cy="2883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40" name="Shape 840"/>
          <p:cNvSpPr/>
          <p:nvPr/>
        </p:nvSpPr>
        <p:spPr>
          <a:xfrm>
            <a:off x="2472675" y="4083750"/>
            <a:ext cx="1576800" cy="2883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41" name="Shape 841"/>
          <p:cNvSpPr/>
          <p:nvPr/>
        </p:nvSpPr>
        <p:spPr>
          <a:xfrm>
            <a:off x="4555122" y="3354786"/>
            <a:ext cx="1053600" cy="602100"/>
          </a:xfrm>
          <a:prstGeom prst="wedgeRoundRectCallout">
            <a:avLst>
              <a:gd fmla="val -108914" name="adj1"/>
              <a:gd fmla="val 5447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400">
                <a:solidFill>
                  <a:srgbClr val="FFFFFF"/>
                </a:solidFill>
              </a:rPr>
              <a:t>社群</a:t>
            </a:r>
          </a:p>
        </p:txBody>
      </p:sp>
      <p:sp>
        <p:nvSpPr>
          <p:cNvPr id="842" name="Shape 842"/>
          <p:cNvSpPr/>
          <p:nvPr/>
        </p:nvSpPr>
        <p:spPr>
          <a:xfrm>
            <a:off x="3501522" y="4821061"/>
            <a:ext cx="1053600" cy="602100"/>
          </a:xfrm>
          <a:prstGeom prst="wedgeRoundRectCallout">
            <a:avLst>
              <a:gd fmla="val -38000" name="adj1"/>
              <a:gd fmla="val -10532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400">
                <a:solidFill>
                  <a:srgbClr val="FFFFFF"/>
                </a:solidFill>
              </a:rPr>
              <a:t>類別</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社群與類別 使用方式</a:t>
            </a:r>
          </a:p>
        </p:txBody>
      </p:sp>
      <p:sp>
        <p:nvSpPr>
          <p:cNvPr id="848" name="Shape 84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849" name="Shape 849"/>
          <p:cNvSpPr txBox="1"/>
          <p:nvPr>
            <p:ph idx="1" type="body"/>
          </p:nvPr>
        </p:nvSpPr>
        <p:spPr>
          <a:xfrm>
            <a:off x="457200" y="1916832"/>
            <a:ext cx="3682800" cy="42093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b="1" lang="en-US"/>
              <a:t>使用方式：</a:t>
            </a:r>
          </a:p>
          <a:p>
            <a:pPr indent="-228600" lvl="1" marL="914400" rtl="0">
              <a:lnSpc>
                <a:spcPct val="115000"/>
              </a:lnSpc>
              <a:spcBef>
                <a:spcPts val="0"/>
              </a:spcBef>
              <a:spcAft>
                <a:spcPts val="0"/>
              </a:spcAft>
            </a:pPr>
            <a:r>
              <a:rPr lang="en-US"/>
              <a:t>領域或單位</a:t>
            </a:r>
            <a:r>
              <a:rPr lang="en-US"/>
              <a:t>：</a:t>
            </a:r>
            <a:br>
              <a:rPr b="1" lang="en-US"/>
            </a:br>
            <a:r>
              <a:rPr lang="en-US"/>
              <a:t>教務處、總務處</a:t>
            </a:r>
          </a:p>
          <a:p>
            <a:pPr indent="-228600" lvl="1" marL="914400" rtl="0">
              <a:lnSpc>
                <a:spcPct val="115000"/>
              </a:lnSpc>
              <a:spcBef>
                <a:spcPts val="0"/>
              </a:spcBef>
              <a:spcAft>
                <a:spcPts val="0"/>
              </a:spcAft>
            </a:pPr>
            <a:r>
              <a:rPr lang="en-US"/>
              <a:t>組別</a:t>
            </a:r>
          </a:p>
          <a:p>
            <a:pPr indent="-228600" lvl="1" marL="914400" rtl="0">
              <a:lnSpc>
                <a:spcPct val="115000"/>
              </a:lnSpc>
              <a:spcBef>
                <a:spcPts val="0"/>
              </a:spcBef>
              <a:spcAft>
                <a:spcPts val="0"/>
              </a:spcAft>
            </a:pPr>
            <a:r>
              <a:rPr lang="en-US"/>
              <a:t>分類架構</a:t>
            </a:r>
          </a:p>
          <a:p>
            <a:pPr indent="-228600" lvl="0" marL="457200" rtl="0">
              <a:lnSpc>
                <a:spcPct val="115000"/>
              </a:lnSpc>
              <a:spcBef>
                <a:spcPts val="0"/>
              </a:spcBef>
              <a:spcAft>
                <a:spcPts val="0"/>
              </a:spcAft>
            </a:pPr>
            <a:r>
              <a:rPr b="1" lang="en-US"/>
              <a:t>設定：</a:t>
            </a:r>
          </a:p>
          <a:p>
            <a:pPr indent="-228600" lvl="1" marL="914400" rtl="0">
              <a:lnSpc>
                <a:spcPct val="115000"/>
              </a:lnSpc>
              <a:spcBef>
                <a:spcPts val="0"/>
              </a:spcBef>
              <a:spcAft>
                <a:spcPts val="0"/>
              </a:spcAft>
            </a:pPr>
            <a:r>
              <a:rPr lang="en-US"/>
              <a:t>標題、介紹文件</a:t>
            </a:r>
            <a:br>
              <a:rPr lang="en-US"/>
            </a:br>
            <a:r>
              <a:rPr lang="en-US"/>
              <a:t>、標誌圖片</a:t>
            </a:r>
          </a:p>
          <a:p>
            <a:pPr indent="-228600" lvl="1" marL="914400">
              <a:lnSpc>
                <a:spcPct val="115000"/>
              </a:lnSpc>
              <a:spcBef>
                <a:spcPts val="0"/>
              </a:spcBef>
              <a:spcAft>
                <a:spcPts val="0"/>
              </a:spcAft>
            </a:pPr>
            <a:r>
              <a:rPr lang="en-US"/>
              <a:t>建立子社群</a:t>
            </a:r>
          </a:p>
        </p:txBody>
      </p:sp>
      <p:sp>
        <p:nvSpPr>
          <p:cNvPr id="850" name="Shape 850"/>
          <p:cNvSpPr txBox="1"/>
          <p:nvPr>
            <p:ph idx="2" type="body"/>
          </p:nvPr>
        </p:nvSpPr>
        <p:spPr>
          <a:xfrm>
            <a:off x="3911475" y="1916825"/>
            <a:ext cx="4273200" cy="4209300"/>
          </a:xfrm>
          <a:prstGeom prst="rect">
            <a:avLst/>
          </a:prstGeom>
        </p:spPr>
        <p:txBody>
          <a:bodyPr anchorCtr="0" anchor="t" bIns="91425" lIns="91425" rIns="91425" tIns="91425">
            <a:noAutofit/>
          </a:bodyPr>
          <a:lstStyle/>
          <a:p>
            <a:pPr indent="-228600" lvl="0" marL="457200" rtl="0">
              <a:lnSpc>
                <a:spcPct val="100000"/>
              </a:lnSpc>
              <a:spcBef>
                <a:spcPts val="0"/>
              </a:spcBef>
              <a:spcAft>
                <a:spcPts val="1000"/>
              </a:spcAft>
            </a:pPr>
            <a:r>
              <a:rPr b="1" lang="en-US"/>
              <a:t>使用方式：</a:t>
            </a:r>
            <a:r>
              <a:rPr b="1" lang="en-US"/>
              <a:t>存放固定類型文件</a:t>
            </a:r>
          </a:p>
          <a:p>
            <a:pPr indent="-228600" lvl="1" marL="914400" rtl="0">
              <a:lnSpc>
                <a:spcPct val="100000"/>
              </a:lnSpc>
              <a:spcBef>
                <a:spcPts val="0"/>
              </a:spcBef>
              <a:spcAft>
                <a:spcPts val="1000"/>
              </a:spcAft>
            </a:pPr>
            <a:r>
              <a:rPr lang="en-US"/>
              <a:t>校刊 (書)</a:t>
            </a:r>
          </a:p>
          <a:p>
            <a:pPr indent="-228600" lvl="1" marL="914400" rtl="0">
              <a:lnSpc>
                <a:spcPct val="100000"/>
              </a:lnSpc>
              <a:spcBef>
                <a:spcPts val="0"/>
              </a:spcBef>
              <a:spcAft>
                <a:spcPts val="1000"/>
              </a:spcAft>
            </a:pPr>
            <a:r>
              <a:rPr lang="en-US"/>
              <a:t>畢業紀念冊 (書)</a:t>
            </a:r>
          </a:p>
          <a:p>
            <a:pPr indent="-228600" lvl="1" marL="914400" rtl="0">
              <a:lnSpc>
                <a:spcPct val="100000"/>
              </a:lnSpc>
              <a:spcBef>
                <a:spcPts val="0"/>
              </a:spcBef>
              <a:spcAft>
                <a:spcPts val="1000"/>
              </a:spcAft>
            </a:pPr>
            <a:r>
              <a:rPr lang="en-US"/>
              <a:t>相關報導 (新聞)</a:t>
            </a:r>
          </a:p>
          <a:p>
            <a:pPr indent="-381000" lvl="0" marL="457200" rtl="0">
              <a:lnSpc>
                <a:spcPct val="100000"/>
              </a:lnSpc>
              <a:spcBef>
                <a:spcPts val="0"/>
              </a:spcBef>
              <a:spcAft>
                <a:spcPts val="1000"/>
              </a:spcAft>
              <a:buSzPct val="100000"/>
            </a:pPr>
            <a:r>
              <a:rPr b="1" lang="en-US"/>
              <a:t>設定：</a:t>
            </a:r>
          </a:p>
          <a:p>
            <a:pPr indent="-228600" lvl="1" marL="914400" rtl="0">
              <a:lnSpc>
                <a:spcPct val="100000"/>
              </a:lnSpc>
              <a:spcBef>
                <a:spcPts val="0"/>
              </a:spcBef>
              <a:spcAft>
                <a:spcPts val="1000"/>
              </a:spcAft>
            </a:pPr>
            <a:r>
              <a:rPr lang="en-US"/>
              <a:t>標題、介紹文件、標誌圖片</a:t>
            </a:r>
          </a:p>
          <a:p>
            <a:pPr indent="-228600" lvl="1" marL="914400" rtl="0">
              <a:lnSpc>
                <a:spcPct val="100000"/>
              </a:lnSpc>
              <a:spcBef>
                <a:spcPts val="0"/>
              </a:spcBef>
              <a:spcAft>
                <a:spcPts val="1000"/>
              </a:spcAft>
            </a:pPr>
            <a:r>
              <a:rPr lang="en-US"/>
              <a:t>工作流程(權限)</a:t>
            </a:r>
          </a:p>
          <a:p>
            <a:pPr indent="-228600" lvl="1" marL="914400" rtl="0">
              <a:lnSpc>
                <a:spcPct val="100000"/>
              </a:lnSpc>
              <a:spcBef>
                <a:spcPts val="0"/>
              </a:spcBef>
              <a:spcAft>
                <a:spcPts val="1000"/>
              </a:spcAft>
            </a:pPr>
            <a:r>
              <a:rPr lang="en-US"/>
              <a:t>遞交表單與後設資料規範(Metadata Schema)</a:t>
            </a:r>
          </a:p>
        </p:txBody>
      </p:sp>
      <p:sp>
        <p:nvSpPr>
          <p:cNvPr id="851" name="Shape 851"/>
          <p:cNvSpPr txBox="1"/>
          <p:nvPr>
            <p:ph idx="3" type="subTitle"/>
          </p:nvPr>
        </p:nvSpPr>
        <p:spPr>
          <a:xfrm>
            <a:off x="457200" y="1276925"/>
            <a:ext cx="3682800" cy="639900"/>
          </a:xfrm>
          <a:prstGeom prst="rect">
            <a:avLst/>
          </a:prstGeom>
        </p:spPr>
        <p:txBody>
          <a:bodyPr anchorCtr="0" anchor="b" bIns="91425" lIns="91425" rIns="91425" tIns="91425">
            <a:noAutofit/>
          </a:bodyPr>
          <a:lstStyle/>
          <a:p>
            <a:pPr lvl="0" rtl="0">
              <a:spcBef>
                <a:spcPts val="0"/>
              </a:spcBef>
              <a:buNone/>
            </a:pPr>
            <a:r>
              <a:rPr lang="en-US"/>
              <a:t>社群 </a:t>
            </a:r>
            <a:r>
              <a:rPr lang="en-US" sz="2400"/>
              <a:t>(</a:t>
            </a:r>
            <a:r>
              <a:rPr b="0" lang="en-US" sz="2400"/>
              <a:t>Community)</a:t>
            </a:r>
          </a:p>
        </p:txBody>
      </p:sp>
      <p:sp>
        <p:nvSpPr>
          <p:cNvPr id="852" name="Shape 852"/>
          <p:cNvSpPr txBox="1"/>
          <p:nvPr>
            <p:ph idx="4" type="subTitle"/>
          </p:nvPr>
        </p:nvSpPr>
        <p:spPr>
          <a:xfrm>
            <a:off x="4061775" y="1276925"/>
            <a:ext cx="3816300" cy="639900"/>
          </a:xfrm>
          <a:prstGeom prst="rect">
            <a:avLst/>
          </a:prstGeom>
        </p:spPr>
        <p:txBody>
          <a:bodyPr anchorCtr="0" anchor="b" bIns="91425" lIns="91425" rIns="91425" tIns="91425">
            <a:noAutofit/>
          </a:bodyPr>
          <a:lstStyle/>
          <a:p>
            <a:pPr lvl="0" rtl="0">
              <a:spcBef>
                <a:spcPts val="0"/>
              </a:spcBef>
              <a:buNone/>
            </a:pPr>
            <a:r>
              <a:rPr lang="en-US"/>
              <a:t>類別 </a:t>
            </a:r>
            <a:r>
              <a:rPr lang="en-US" sz="2400"/>
              <a:t>(</a:t>
            </a:r>
            <a:r>
              <a:rPr b="0" lang="en-US" sz="2400"/>
              <a:t>Collection)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 name="Shape 856"/>
        <p:cNvGrpSpPr/>
        <p:nvPr/>
      </p:nvGrpSpPr>
      <p:grpSpPr>
        <a:xfrm>
          <a:off x="0" y="0"/>
          <a:ext cx="0" cy="0"/>
          <a:chOff x="0" y="0"/>
          <a:chExt cx="0" cy="0"/>
        </a:xfrm>
      </p:grpSpPr>
      <p:pic>
        <p:nvPicPr>
          <p:cNvPr id="857" name="Shape 857"/>
          <p:cNvPicPr preferRelativeResize="0"/>
          <p:nvPr/>
        </p:nvPicPr>
        <p:blipFill>
          <a:blip r:embed="rId3">
            <a:alphaModFix/>
          </a:blip>
          <a:stretch>
            <a:fillRect/>
          </a:stretch>
        </p:blipFill>
        <p:spPr>
          <a:xfrm>
            <a:off x="-4725" y="888299"/>
            <a:ext cx="9144001" cy="5969752"/>
          </a:xfrm>
          <a:prstGeom prst="rect">
            <a:avLst/>
          </a:prstGeom>
          <a:noFill/>
          <a:ln>
            <a:noFill/>
          </a:ln>
        </p:spPr>
      </p:pic>
      <p:sp>
        <p:nvSpPr>
          <p:cNvPr id="858" name="Shape 858"/>
          <p:cNvSpPr/>
          <p:nvPr/>
        </p:nvSpPr>
        <p:spPr>
          <a:xfrm>
            <a:off x="165610" y="3272406"/>
            <a:ext cx="1832400" cy="602099"/>
          </a:xfrm>
          <a:prstGeom prst="wedgeRoundRectCallout">
            <a:avLst>
              <a:gd fmla="val 44249" name="adj1"/>
              <a:gd fmla="val -75765"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介紹文件</a:t>
            </a:r>
          </a:p>
        </p:txBody>
      </p:sp>
      <p:sp>
        <p:nvSpPr>
          <p:cNvPr id="859" name="Shape 859"/>
          <p:cNvSpPr/>
          <p:nvPr/>
        </p:nvSpPr>
        <p:spPr>
          <a:xfrm>
            <a:off x="289463" y="5734199"/>
            <a:ext cx="1832400" cy="602100"/>
          </a:xfrm>
          <a:prstGeom prst="wedgeRoundRectCallout">
            <a:avLst>
              <a:gd fmla="val 59970" name="adj1"/>
              <a:gd fmla="val 33101"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標誌圖片</a:t>
            </a:r>
          </a:p>
        </p:txBody>
      </p:sp>
      <p:grpSp>
        <p:nvGrpSpPr>
          <p:cNvPr id="860" name="Shape 860"/>
          <p:cNvGrpSpPr/>
          <p:nvPr/>
        </p:nvGrpSpPr>
        <p:grpSpPr>
          <a:xfrm>
            <a:off x="-9525" y="0"/>
            <a:ext cx="9153600" cy="1412700"/>
            <a:chOff x="-9525" y="0"/>
            <a:chExt cx="9153600" cy="1412700"/>
          </a:xfrm>
        </p:grpSpPr>
        <p:grpSp>
          <p:nvGrpSpPr>
            <p:cNvPr id="861" name="Shape 861"/>
            <p:cNvGrpSpPr/>
            <p:nvPr/>
          </p:nvGrpSpPr>
          <p:grpSpPr>
            <a:xfrm>
              <a:off x="-9525" y="0"/>
              <a:ext cx="9153600" cy="1412700"/>
              <a:chOff x="-9525" y="0"/>
              <a:chExt cx="9153600" cy="1412700"/>
            </a:xfrm>
          </p:grpSpPr>
          <p:sp>
            <p:nvSpPr>
              <p:cNvPr id="862" name="Shape 862"/>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63" name="Shape 863"/>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64" name="Shape 864"/>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65" name="Shape 865"/>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66" name="Shape 866"/>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67" name="Shape 867"/>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68" name="Shape 868"/>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69" name="Shape 869"/>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建立社群</a:t>
            </a:r>
          </a:p>
          <a:p>
            <a:pPr lvl="0" rtl="0">
              <a:spcBef>
                <a:spcPts val="0"/>
              </a:spcBef>
              <a:buSzPct val="25000"/>
              <a:buNone/>
            </a:pPr>
            <a:r>
              <a:t/>
            </a:r>
            <a:endParaRPr/>
          </a:p>
        </p:txBody>
      </p:sp>
      <p:sp>
        <p:nvSpPr>
          <p:cNvPr id="870" name="Shape 87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871" name="Shape 871"/>
          <p:cNvSpPr/>
          <p:nvPr/>
        </p:nvSpPr>
        <p:spPr>
          <a:xfrm>
            <a:off x="554997" y="1705611"/>
            <a:ext cx="1053600" cy="602100"/>
          </a:xfrm>
          <a:prstGeom prst="wedgeRoundRectCallout">
            <a:avLst>
              <a:gd fmla="val 88416" name="adj1"/>
              <a:gd fmla="val 4161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名稱</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pic>
        <p:nvPicPr>
          <p:cNvPr id="876" name="Shape 876"/>
          <p:cNvPicPr preferRelativeResize="0"/>
          <p:nvPr/>
        </p:nvPicPr>
        <p:blipFill>
          <a:blip r:embed="rId3">
            <a:alphaModFix/>
          </a:blip>
          <a:stretch>
            <a:fillRect/>
          </a:stretch>
        </p:blipFill>
        <p:spPr>
          <a:xfrm>
            <a:off x="0" y="1134103"/>
            <a:ext cx="9153599" cy="5723896"/>
          </a:xfrm>
          <a:prstGeom prst="rect">
            <a:avLst/>
          </a:prstGeom>
          <a:noFill/>
          <a:ln>
            <a:noFill/>
          </a:ln>
        </p:spPr>
      </p:pic>
      <p:sp>
        <p:nvSpPr>
          <p:cNvPr id="877" name="Shape 877"/>
          <p:cNvSpPr/>
          <p:nvPr/>
        </p:nvSpPr>
        <p:spPr>
          <a:xfrm>
            <a:off x="1667073" y="2482182"/>
            <a:ext cx="5114999" cy="6810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78" name="Shape 878"/>
          <p:cNvSpPr/>
          <p:nvPr/>
        </p:nvSpPr>
        <p:spPr>
          <a:xfrm>
            <a:off x="1341423" y="4346862"/>
            <a:ext cx="5115000" cy="1861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879" name="Shape 879"/>
          <p:cNvSpPr/>
          <p:nvPr/>
        </p:nvSpPr>
        <p:spPr>
          <a:xfrm>
            <a:off x="2888798" y="1740156"/>
            <a:ext cx="1050900" cy="600600"/>
          </a:xfrm>
          <a:prstGeom prst="wedgeRoundRectCallout">
            <a:avLst>
              <a:gd fmla="val -20833" name="adj1"/>
              <a:gd fmla="val 6250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名稱</a:t>
            </a:r>
          </a:p>
        </p:txBody>
      </p:sp>
      <p:sp>
        <p:nvSpPr>
          <p:cNvPr id="880" name="Shape 880"/>
          <p:cNvSpPr/>
          <p:nvPr/>
        </p:nvSpPr>
        <p:spPr>
          <a:xfrm>
            <a:off x="6739798" y="4032191"/>
            <a:ext cx="1571400" cy="600600"/>
          </a:xfrm>
          <a:prstGeom prst="wedgeRoundRectCallout">
            <a:avLst>
              <a:gd fmla="val -63811" name="adj1"/>
              <a:gd fmla="val 61835"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介紹文件</a:t>
            </a:r>
          </a:p>
        </p:txBody>
      </p:sp>
      <p:grpSp>
        <p:nvGrpSpPr>
          <p:cNvPr id="881" name="Shape 881"/>
          <p:cNvGrpSpPr/>
          <p:nvPr/>
        </p:nvGrpSpPr>
        <p:grpSpPr>
          <a:xfrm>
            <a:off x="-9525" y="0"/>
            <a:ext cx="9153600" cy="1412700"/>
            <a:chOff x="-9525" y="0"/>
            <a:chExt cx="9153600" cy="1412700"/>
          </a:xfrm>
        </p:grpSpPr>
        <p:grpSp>
          <p:nvGrpSpPr>
            <p:cNvPr id="882" name="Shape 882"/>
            <p:cNvGrpSpPr/>
            <p:nvPr/>
          </p:nvGrpSpPr>
          <p:grpSpPr>
            <a:xfrm>
              <a:off x="-9525" y="0"/>
              <a:ext cx="9153600" cy="1412700"/>
              <a:chOff x="-9525" y="0"/>
              <a:chExt cx="9153600" cy="1412700"/>
            </a:xfrm>
          </p:grpSpPr>
          <p:sp>
            <p:nvSpPr>
              <p:cNvPr id="883" name="Shape 88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884" name="Shape 88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5" name="Shape 885"/>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6" name="Shape 88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7" name="Shape 88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888" name="Shape 88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89" name="Shape 88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890" name="Shape 89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建立類別：類別描述 (1/2)</a:t>
            </a:r>
          </a:p>
        </p:txBody>
      </p:sp>
      <p:sp>
        <p:nvSpPr>
          <p:cNvPr id="891" name="Shape 89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892" name="Shape 892"/>
          <p:cNvSpPr/>
          <p:nvPr/>
        </p:nvSpPr>
        <p:spPr>
          <a:xfrm>
            <a:off x="4014875" y="6358200"/>
            <a:ext cx="491100" cy="499800"/>
          </a:xfrm>
          <a:prstGeom prst="downArrow">
            <a:avLst>
              <a:gd fmla="val 50000" name="adj1"/>
              <a:gd fmla="val 50000" name="adj2"/>
            </a:avLst>
          </a:prstGeom>
          <a:solidFill>
            <a:srgbClr val="FF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 name="Shape 896"/>
        <p:cNvGrpSpPr/>
        <p:nvPr/>
      </p:nvGrpSpPr>
      <p:grpSpPr>
        <a:xfrm>
          <a:off x="0" y="0"/>
          <a:ext cx="0" cy="0"/>
          <a:chOff x="0" y="0"/>
          <a:chExt cx="0" cy="0"/>
        </a:xfrm>
      </p:grpSpPr>
      <p:pic>
        <p:nvPicPr>
          <p:cNvPr id="897" name="Shape 897"/>
          <p:cNvPicPr preferRelativeResize="0"/>
          <p:nvPr/>
        </p:nvPicPr>
        <p:blipFill rotWithShape="1">
          <a:blip r:embed="rId3">
            <a:alphaModFix/>
          </a:blip>
          <a:srcRect b="0" l="0" r="0" t="0"/>
          <a:stretch/>
        </p:blipFill>
        <p:spPr>
          <a:xfrm>
            <a:off x="-9675" y="670575"/>
            <a:ext cx="9153600" cy="6187500"/>
          </a:xfrm>
          <a:prstGeom prst="rect">
            <a:avLst/>
          </a:prstGeom>
          <a:noFill/>
          <a:ln cap="flat" cmpd="sng" w="38100">
            <a:solidFill>
              <a:srgbClr val="FFFFFF"/>
            </a:solidFill>
            <a:prstDash val="solid"/>
            <a:round/>
            <a:headEnd len="med" w="med" type="none"/>
            <a:tailEnd len="med" w="med" type="none"/>
          </a:ln>
        </p:spPr>
      </p:pic>
      <p:grpSp>
        <p:nvGrpSpPr>
          <p:cNvPr id="898" name="Shape 898"/>
          <p:cNvGrpSpPr/>
          <p:nvPr/>
        </p:nvGrpSpPr>
        <p:grpSpPr>
          <a:xfrm>
            <a:off x="-9525" y="0"/>
            <a:ext cx="9153600" cy="1412700"/>
            <a:chOff x="-9525" y="0"/>
            <a:chExt cx="9153600" cy="1412700"/>
          </a:xfrm>
        </p:grpSpPr>
        <p:grpSp>
          <p:nvGrpSpPr>
            <p:cNvPr id="899" name="Shape 899"/>
            <p:cNvGrpSpPr/>
            <p:nvPr/>
          </p:nvGrpSpPr>
          <p:grpSpPr>
            <a:xfrm>
              <a:off x="-9525" y="0"/>
              <a:ext cx="9153600" cy="1412700"/>
              <a:chOff x="-9525" y="0"/>
              <a:chExt cx="9153600" cy="1412700"/>
            </a:xfrm>
          </p:grpSpPr>
          <p:sp>
            <p:nvSpPr>
              <p:cNvPr id="900" name="Shape 900"/>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01" name="Shape 901"/>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02" name="Shape 902"/>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03" name="Shape 903"/>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04" name="Shape 904"/>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05" name="Shape 905"/>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06" name="Shape 906"/>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07" name="Shape 907"/>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建立類別：類別描述 (2/2)</a:t>
            </a:r>
          </a:p>
        </p:txBody>
      </p:sp>
      <p:sp>
        <p:nvSpPr>
          <p:cNvPr id="908" name="Shape 908"/>
          <p:cNvSpPr/>
          <p:nvPr/>
        </p:nvSpPr>
        <p:spPr>
          <a:xfrm>
            <a:off x="2177508" y="4355844"/>
            <a:ext cx="2878200" cy="5796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09" name="Shape 909"/>
          <p:cNvSpPr/>
          <p:nvPr/>
        </p:nvSpPr>
        <p:spPr>
          <a:xfrm>
            <a:off x="6899394" y="5348748"/>
            <a:ext cx="949200" cy="542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10" name="Shape 91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911" name="Shape 911"/>
          <p:cNvSpPr/>
          <p:nvPr/>
        </p:nvSpPr>
        <p:spPr>
          <a:xfrm>
            <a:off x="4641474" y="3792150"/>
            <a:ext cx="1738500" cy="547800"/>
          </a:xfrm>
          <a:prstGeom prst="wedgeRoundRectCallout">
            <a:avLst>
              <a:gd fmla="val -56369" name="adj1"/>
              <a:gd fmla="val 97500"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2400" u="none" cap="none" strike="noStrike">
                <a:solidFill>
                  <a:srgbClr val="FFFFFF"/>
                </a:solidFill>
                <a:latin typeface="Arial"/>
                <a:ea typeface="Arial"/>
                <a:cs typeface="Arial"/>
                <a:sym typeface="Arial"/>
              </a:rPr>
              <a:t>標誌圖片</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pic>
        <p:nvPicPr>
          <p:cNvPr id="916" name="Shape 916"/>
          <p:cNvPicPr preferRelativeResize="0"/>
          <p:nvPr>
            <p:ph idx="4294967295" type="body"/>
          </p:nvPr>
        </p:nvPicPr>
        <p:blipFill rotWithShape="1">
          <a:blip r:embed="rId3">
            <a:alphaModFix/>
          </a:blip>
          <a:srcRect b="4789" l="487" r="0" t="0"/>
          <a:stretch/>
        </p:blipFill>
        <p:spPr>
          <a:xfrm>
            <a:off x="0" y="944700"/>
            <a:ext cx="9144000" cy="5913300"/>
          </a:xfrm>
          <a:prstGeom prst="rect">
            <a:avLst/>
          </a:prstGeom>
          <a:noFill/>
          <a:ln>
            <a:noFill/>
          </a:ln>
        </p:spPr>
      </p:pic>
      <p:sp>
        <p:nvSpPr>
          <p:cNvPr id="917" name="Shape 917"/>
          <p:cNvSpPr/>
          <p:nvPr/>
        </p:nvSpPr>
        <p:spPr>
          <a:xfrm>
            <a:off x="6848591" y="5531616"/>
            <a:ext cx="1065000" cy="608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918" name="Shape 918"/>
          <p:cNvGrpSpPr/>
          <p:nvPr/>
        </p:nvGrpSpPr>
        <p:grpSpPr>
          <a:xfrm>
            <a:off x="-9525" y="0"/>
            <a:ext cx="9153600" cy="1412700"/>
            <a:chOff x="-9525" y="0"/>
            <a:chExt cx="9153600" cy="1412700"/>
          </a:xfrm>
        </p:grpSpPr>
        <p:grpSp>
          <p:nvGrpSpPr>
            <p:cNvPr id="919" name="Shape 919"/>
            <p:cNvGrpSpPr/>
            <p:nvPr/>
          </p:nvGrpSpPr>
          <p:grpSpPr>
            <a:xfrm>
              <a:off x="-9525" y="0"/>
              <a:ext cx="9153600" cy="1412700"/>
              <a:chOff x="-9525" y="0"/>
              <a:chExt cx="9153600" cy="1412700"/>
            </a:xfrm>
          </p:grpSpPr>
          <p:sp>
            <p:nvSpPr>
              <p:cNvPr id="920" name="Shape 920"/>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21" name="Shape 921"/>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22" name="Shape 922"/>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23" name="Shape 923"/>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24" name="Shape 924"/>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25" name="Shape 925"/>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26" name="Shape 926"/>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927" name="Shape 927"/>
          <p:cNvSpPr txBox="1"/>
          <p:nvPr>
            <p:ph type="title"/>
          </p:nvPr>
        </p:nvSpPr>
        <p:spPr>
          <a:xfrm>
            <a:off x="1143000" y="381000"/>
            <a:ext cx="7102200" cy="563700"/>
          </a:xfrm>
          <a:prstGeom prst="rect">
            <a:avLst/>
          </a:prstGeom>
          <a:noFill/>
          <a:ln>
            <a:noFill/>
          </a:ln>
        </p:spPr>
        <p:txBody>
          <a:bodyPr anchorCtr="0" anchor="t" bIns="45700" lIns="91425" rIns="91425" tIns="45700">
            <a:noAutofit/>
          </a:bodyPr>
          <a:lstStyle/>
          <a:p>
            <a:pPr lvl="0">
              <a:spcBef>
                <a:spcPts val="0"/>
              </a:spcBef>
              <a:buSzPct val="25000"/>
              <a:buNone/>
            </a:pPr>
            <a:r>
              <a:rPr lang="en-US"/>
              <a:t>建立類別：指定遞交者 (工作流程)</a:t>
            </a:r>
          </a:p>
          <a:p>
            <a:pPr lvl="0" rtl="0">
              <a:spcBef>
                <a:spcPts val="0"/>
              </a:spcBef>
              <a:buSzPct val="25000"/>
              <a:buNone/>
            </a:pPr>
            <a:r>
              <a:t/>
            </a:r>
            <a:endParaRPr/>
          </a:p>
        </p:txBody>
      </p:sp>
      <p:sp>
        <p:nvSpPr>
          <p:cNvPr id="928" name="Shape 92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 name="Shape 436"/>
        <p:cNvGrpSpPr/>
        <p:nvPr/>
      </p:nvGrpSpPr>
      <p:grpSpPr>
        <a:xfrm>
          <a:off x="0" y="0"/>
          <a:ext cx="0" cy="0"/>
          <a:chOff x="0" y="0"/>
          <a:chExt cx="0" cy="0"/>
        </a:xfrm>
      </p:grpSpPr>
      <p:sp>
        <p:nvSpPr>
          <p:cNvPr id="437" name="Shape 437"/>
          <p:cNvSpPr txBox="1"/>
          <p:nvPr>
            <p:ph type="title"/>
          </p:nvPr>
        </p:nvSpPr>
        <p:spPr>
          <a:xfrm>
            <a:off x="722325" y="3777049"/>
            <a:ext cx="7772400" cy="660000"/>
          </a:xfrm>
          <a:prstGeom prst="rect">
            <a:avLst/>
          </a:prstGeom>
        </p:spPr>
        <p:txBody>
          <a:bodyPr anchorCtr="0" anchor="ctr" bIns="91425" lIns="91425" rIns="91425" tIns="91425">
            <a:noAutofit/>
          </a:bodyPr>
          <a:lstStyle/>
          <a:p>
            <a:pPr lvl="0">
              <a:spcBef>
                <a:spcPts val="0"/>
              </a:spcBef>
              <a:buNone/>
            </a:pPr>
            <a:r>
              <a:rPr lang="en-US"/>
              <a:t>DSpace-DLLL介紹</a:t>
            </a:r>
          </a:p>
        </p:txBody>
      </p:sp>
      <p:sp>
        <p:nvSpPr>
          <p:cNvPr id="438" name="Shape 438"/>
          <p:cNvSpPr txBox="1"/>
          <p:nvPr>
            <p:ph idx="1" type="body"/>
          </p:nvPr>
        </p:nvSpPr>
        <p:spPr>
          <a:xfrm>
            <a:off x="722312" y="2276872"/>
            <a:ext cx="7772400" cy="1500300"/>
          </a:xfrm>
          <a:prstGeom prst="rect">
            <a:avLst/>
          </a:prstGeom>
        </p:spPr>
        <p:txBody>
          <a:bodyPr anchorCtr="0" anchor="b" bIns="91425" lIns="91425" rIns="91425" tIns="91425">
            <a:noAutofit/>
          </a:bodyPr>
          <a:lstStyle/>
          <a:p>
            <a:pPr lvl="0">
              <a:spcBef>
                <a:spcPts val="0"/>
              </a:spcBef>
              <a:buNone/>
            </a:pPr>
            <a:r>
              <a:rPr lang="en-US"/>
              <a:t>Part 1. </a:t>
            </a:r>
          </a:p>
        </p:txBody>
      </p:sp>
      <p:sp>
        <p:nvSpPr>
          <p:cNvPr id="439" name="Shape 439"/>
          <p:cNvSpPr txBox="1"/>
          <p:nvPr>
            <p:ph idx="12" type="sldNum"/>
          </p:nvPr>
        </p:nvSpPr>
        <p:spPr>
          <a:xfrm>
            <a:off x="8191499" y="3978000"/>
            <a:ext cx="6477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 name="Shape 932"/>
        <p:cNvGrpSpPr/>
        <p:nvPr/>
      </p:nvGrpSpPr>
      <p:grpSpPr>
        <a:xfrm>
          <a:off x="0" y="0"/>
          <a:ext cx="0" cy="0"/>
          <a:chOff x="0" y="0"/>
          <a:chExt cx="0" cy="0"/>
        </a:xfrm>
      </p:grpSpPr>
      <p:sp>
        <p:nvSpPr>
          <p:cNvPr id="933" name="Shape 933"/>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工作流程運作模式</a:t>
            </a:r>
          </a:p>
        </p:txBody>
      </p:sp>
      <p:sp>
        <p:nvSpPr>
          <p:cNvPr id="934" name="Shape 93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935" name="Shape 935"/>
          <p:cNvSpPr/>
          <p:nvPr/>
        </p:nvSpPr>
        <p:spPr>
          <a:xfrm>
            <a:off x="0" y="0"/>
            <a:ext cx="9144000" cy="0"/>
          </a:xfrm>
          <a:prstGeom prst="rect">
            <a:avLst/>
          </a:prstGeom>
          <a:no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36" name="Shape 936"/>
          <p:cNvSpPr/>
          <p:nvPr/>
        </p:nvSpPr>
        <p:spPr>
          <a:xfrm>
            <a:off x="1570355" y="1397944"/>
            <a:ext cx="1508400"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37" name="Shape 937"/>
          <p:cNvSpPr/>
          <p:nvPr/>
        </p:nvSpPr>
        <p:spPr>
          <a:xfrm>
            <a:off x="2794242" y="1665236"/>
            <a:ext cx="1508399"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38" name="Shape 938"/>
          <p:cNvSpPr/>
          <p:nvPr/>
        </p:nvSpPr>
        <p:spPr>
          <a:xfrm>
            <a:off x="3621930" y="1397944"/>
            <a:ext cx="1508400" cy="258900"/>
          </a:xfrm>
          <a:prstGeom prst="roundRect">
            <a:avLst>
              <a:gd fmla="val 16667" name="adj"/>
            </a:avLst>
          </a:prstGeom>
          <a:solidFill>
            <a:srgbClr val="FFFFFF"/>
          </a:solidFill>
          <a:ln>
            <a:noFill/>
          </a:ln>
        </p:spPr>
        <p:txBody>
          <a:bodyPr anchorCtr="0" anchor="ctr" bIns="0" lIns="0" rIns="0" tIns="0">
            <a:noAutofit/>
          </a:bodyPr>
          <a:lstStyle/>
          <a:p>
            <a:pPr indent="0" lvl="0" marL="0" marR="0" rtl="0" algn="l">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939" name="Shape 939"/>
          <p:cNvSpPr/>
          <p:nvPr/>
        </p:nvSpPr>
        <p:spPr>
          <a:xfrm>
            <a:off x="2778365" y="1404928"/>
            <a:ext cx="2188499" cy="519299"/>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遞交者  </a:t>
            </a:r>
          </a:p>
        </p:txBody>
      </p:sp>
      <p:sp>
        <p:nvSpPr>
          <p:cNvPr id="940" name="Shape 940"/>
          <p:cNvSpPr/>
          <p:nvPr/>
        </p:nvSpPr>
        <p:spPr>
          <a:xfrm>
            <a:off x="2778375" y="3302625"/>
            <a:ext cx="2352000" cy="654300"/>
          </a:xfrm>
          <a:prstGeom prst="roundRect">
            <a:avLst>
              <a:gd fmla="val 16667" name="adj"/>
            </a:avLst>
          </a:prstGeom>
          <a:solidFill>
            <a:srgbClr val="FFFFFF"/>
          </a:solidFill>
          <a:ln cap="flat" cmpd="sng" w="31750">
            <a:solidFill>
              <a:srgbClr val="000000"/>
            </a:solidFill>
            <a:prstDash val="dash"/>
            <a:round/>
            <a:headEnd len="med" w="med" type="none"/>
            <a:tailEnd len="med" w="med" type="none"/>
          </a:ln>
        </p:spPr>
        <p:txBody>
          <a:bodyPr anchorCtr="0" anchor="ctr" bIns="0" lIns="0" rIns="540000" tIns="0">
            <a:noAutofit/>
          </a:bodyPr>
          <a:lstStyle/>
          <a:p>
            <a:pPr indent="0" lvl="0" marL="0" marR="0" rtl="0" algn="ctr">
              <a:lnSpc>
                <a:spcPct val="100000"/>
              </a:lnSpc>
              <a:spcBef>
                <a:spcPts val="0"/>
              </a:spcBef>
              <a:spcAft>
                <a:spcPts val="0"/>
              </a:spcAft>
              <a:buClr>
                <a:schemeClr val="dk1"/>
              </a:buClr>
              <a:buSzPct val="25000"/>
              <a:buFont typeface="Arial"/>
              <a:buNone/>
            </a:pPr>
            <a:r>
              <a:rPr lang="en-US" sz="1800">
                <a:solidFill>
                  <a:schemeClr val="dk1"/>
                </a:solidFill>
              </a:rPr>
              <a:t>     步驟2 查核者</a:t>
            </a:r>
          </a:p>
        </p:txBody>
      </p:sp>
      <p:sp>
        <p:nvSpPr>
          <p:cNvPr id="941" name="Shape 941"/>
          <p:cNvSpPr/>
          <p:nvPr/>
        </p:nvSpPr>
        <p:spPr>
          <a:xfrm>
            <a:off x="3389323" y="5541023"/>
            <a:ext cx="965400" cy="518700"/>
          </a:xfrm>
          <a:prstGeom prst="roundRect">
            <a:avLst>
              <a:gd fmla="val 16667" name="adj"/>
            </a:avLst>
          </a:prstGeom>
          <a:solidFill>
            <a:srgbClr val="FFFFFF"/>
          </a:solidFill>
          <a:ln cap="flat" cmpd="sng" w="31750">
            <a:solidFill>
              <a:srgbClr val="000000"/>
            </a:solidFill>
            <a:prstDash val="solid"/>
            <a:round/>
            <a:headEnd len="med" w="med" type="none"/>
            <a:tailEnd len="med" w="med" type="none"/>
          </a:ln>
        </p:spPr>
        <p:txBody>
          <a:bodyPr anchorCtr="0" anchor="ctr" bIns="0" lIns="0" rIns="0" tIns="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典藏步驟</a:t>
            </a:r>
          </a:p>
        </p:txBody>
      </p:sp>
      <p:cxnSp>
        <p:nvCxnSpPr>
          <p:cNvPr id="942" name="Shape 942"/>
          <p:cNvCxnSpPr/>
          <p:nvPr/>
        </p:nvCxnSpPr>
        <p:spPr>
          <a:xfrm>
            <a:off x="3901166" y="1940623"/>
            <a:ext cx="0" cy="1355400"/>
          </a:xfrm>
          <a:prstGeom prst="straightConnector1">
            <a:avLst/>
          </a:prstGeom>
          <a:noFill/>
          <a:ln cap="flat" cmpd="sng" w="38100">
            <a:solidFill>
              <a:srgbClr val="000000"/>
            </a:solidFill>
            <a:prstDash val="solid"/>
            <a:round/>
            <a:headEnd len="med" w="med" type="none"/>
            <a:tailEnd len="lg" w="lg" type="triangle"/>
          </a:ln>
        </p:spPr>
      </p:cxnSp>
      <p:sp>
        <p:nvSpPr>
          <p:cNvPr id="943" name="Shape 943"/>
          <p:cNvSpPr txBox="1"/>
          <p:nvPr/>
        </p:nvSpPr>
        <p:spPr>
          <a:xfrm>
            <a:off x="3037069" y="1934697"/>
            <a:ext cx="7920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遞交</a:t>
            </a:r>
          </a:p>
        </p:txBody>
      </p:sp>
      <p:sp>
        <p:nvSpPr>
          <p:cNvPr id="944" name="Shape 944"/>
          <p:cNvSpPr txBox="1"/>
          <p:nvPr/>
        </p:nvSpPr>
        <p:spPr>
          <a:xfrm>
            <a:off x="3109077" y="3956846"/>
            <a:ext cx="763500" cy="294000"/>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SzPct val="25000"/>
              <a:buFont typeface="Arial"/>
              <a:buNone/>
            </a:pPr>
            <a:r>
              <a:rPr lang="en-US" sz="1600">
                <a:solidFill>
                  <a:schemeClr val="dk1"/>
                </a:solidFill>
              </a:rPr>
              <a:t>O</a:t>
            </a:r>
            <a:r>
              <a:rPr b="0" i="0" lang="en-US" sz="1600" u="none" cap="none" strike="noStrike">
                <a:solidFill>
                  <a:schemeClr val="dk1"/>
                </a:solidFill>
                <a:latin typeface="Arial"/>
                <a:ea typeface="Arial"/>
                <a:cs typeface="Arial"/>
                <a:sym typeface="Arial"/>
              </a:rPr>
              <a:t>認可</a:t>
            </a:r>
          </a:p>
        </p:txBody>
      </p:sp>
      <p:pic>
        <p:nvPicPr>
          <p:cNvPr descr="MCj04316400000[1]" id="945" name="Shape 945"/>
          <p:cNvPicPr preferRelativeResize="0"/>
          <p:nvPr/>
        </p:nvPicPr>
        <p:blipFill rotWithShape="1">
          <a:blip r:embed="rId3">
            <a:alphaModFix/>
          </a:blip>
          <a:srcRect b="0" l="0" r="0" t="0"/>
          <a:stretch/>
        </p:blipFill>
        <p:spPr>
          <a:xfrm flipH="1">
            <a:off x="4693171" y="3199782"/>
            <a:ext cx="753300" cy="753000"/>
          </a:xfrm>
          <a:prstGeom prst="rect">
            <a:avLst/>
          </a:prstGeom>
          <a:noFill/>
          <a:ln>
            <a:noFill/>
          </a:ln>
        </p:spPr>
      </p:pic>
      <p:pic>
        <p:nvPicPr>
          <p:cNvPr descr="MCj04316010000[1]" id="946" name="Shape 946"/>
          <p:cNvPicPr preferRelativeResize="0"/>
          <p:nvPr/>
        </p:nvPicPr>
        <p:blipFill rotWithShape="1">
          <a:blip r:embed="rId4">
            <a:alphaModFix/>
          </a:blip>
          <a:srcRect b="0" l="0" r="0" t="0"/>
          <a:stretch/>
        </p:blipFill>
        <p:spPr>
          <a:xfrm>
            <a:off x="4701510" y="1292550"/>
            <a:ext cx="744900" cy="744600"/>
          </a:xfrm>
          <a:prstGeom prst="rect">
            <a:avLst/>
          </a:prstGeom>
          <a:noFill/>
          <a:ln>
            <a:noFill/>
          </a:ln>
        </p:spPr>
      </p:pic>
      <p:cxnSp>
        <p:nvCxnSpPr>
          <p:cNvPr id="947" name="Shape 947"/>
          <p:cNvCxnSpPr>
            <a:stCxn id="940" idx="1"/>
            <a:endCxn id="939" idx="1"/>
          </p:cNvCxnSpPr>
          <p:nvPr/>
        </p:nvCxnSpPr>
        <p:spPr>
          <a:xfrm flipH="1" rot="10800000">
            <a:off x="2778375" y="1664475"/>
            <a:ext cx="600" cy="1965300"/>
          </a:xfrm>
          <a:prstGeom prst="bentConnector3">
            <a:avLst>
              <a:gd fmla="val -89720841" name="adj1"/>
            </a:avLst>
          </a:prstGeom>
          <a:noFill/>
          <a:ln cap="flat" cmpd="sng" w="28575">
            <a:solidFill>
              <a:srgbClr val="000000"/>
            </a:solidFill>
            <a:prstDash val="solid"/>
            <a:miter/>
            <a:headEnd len="med" w="med" type="none"/>
            <a:tailEnd len="lg" w="lg" type="triangle"/>
          </a:ln>
        </p:spPr>
      </p:cxnSp>
      <p:sp>
        <p:nvSpPr>
          <p:cNvPr id="948" name="Shape 948"/>
          <p:cNvSpPr txBox="1"/>
          <p:nvPr/>
        </p:nvSpPr>
        <p:spPr>
          <a:xfrm>
            <a:off x="2062360" y="3682176"/>
            <a:ext cx="7419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US" sz="1600">
                <a:solidFill>
                  <a:schemeClr val="dk1"/>
                </a:solidFill>
              </a:rPr>
              <a:t>X</a:t>
            </a:r>
            <a:r>
              <a:rPr b="0" i="0" lang="en-US" sz="1600" u="none" cap="none" strike="noStrike">
                <a:solidFill>
                  <a:schemeClr val="dk1"/>
                </a:solidFill>
                <a:latin typeface="Arial"/>
                <a:ea typeface="Arial"/>
                <a:cs typeface="Arial"/>
                <a:sym typeface="Arial"/>
              </a:rPr>
              <a:t>駁回</a:t>
            </a:r>
          </a:p>
        </p:txBody>
      </p:sp>
      <p:sp>
        <p:nvSpPr>
          <p:cNvPr id="949" name="Shape 949"/>
          <p:cNvSpPr/>
          <p:nvPr/>
        </p:nvSpPr>
        <p:spPr>
          <a:xfrm rot="-8101578">
            <a:off x="4721891" y="4043652"/>
            <a:ext cx="462235" cy="522693"/>
          </a:xfrm>
          <a:custGeom>
            <a:pathLst>
              <a:path extrusionOk="0" h="120000" w="120000">
                <a:moveTo>
                  <a:pt x="117183" y="52638"/>
                </a:moveTo>
                <a:cubicBezTo>
                  <a:pt x="113477" y="23877"/>
                  <a:pt x="88994" y="2344"/>
                  <a:pt x="60000" y="2344"/>
                </a:cubicBezTo>
                <a:cubicBezTo>
                  <a:pt x="28155" y="2344"/>
                  <a:pt x="2344" y="28155"/>
                  <a:pt x="2344" y="60000"/>
                </a:cubicBezTo>
                <a:cubicBezTo>
                  <a:pt x="2338" y="83672"/>
                  <a:pt x="16811" y="104938"/>
                  <a:pt x="38833" y="113627"/>
                </a:cubicBezTo>
                <a:lnTo>
                  <a:pt x="37972" y="115811"/>
                </a:lnTo>
                <a:cubicBezTo>
                  <a:pt x="15055" y="106766"/>
                  <a:pt x="0" y="84633"/>
                  <a:pt x="0" y="60000"/>
                </a:cubicBezTo>
                <a:cubicBezTo>
                  <a:pt x="0" y="26861"/>
                  <a:pt x="26861" y="0"/>
                  <a:pt x="60000" y="0"/>
                </a:cubicBezTo>
                <a:cubicBezTo>
                  <a:pt x="90172" y="-5"/>
                  <a:pt x="115655" y="22411"/>
                  <a:pt x="119505" y="52338"/>
                </a:cubicBezTo>
                <a:lnTo>
                  <a:pt x="134383" y="50422"/>
                </a:lnTo>
                <a:lnTo>
                  <a:pt x="120405" y="68527"/>
                </a:lnTo>
                <a:lnTo>
                  <a:pt x="102305" y="54550"/>
                </a:lnTo>
                <a:lnTo>
                  <a:pt x="117183" y="52638"/>
                </a:lnTo>
                <a:close/>
              </a:path>
            </a:pathLst>
          </a:custGeom>
          <a:noFill/>
          <a:ln cap="flat" cmpd="sng" w="28575">
            <a:solidFill>
              <a:srgbClr val="000000"/>
            </a:solidFill>
            <a:prstDash val="solid"/>
            <a:miter/>
            <a:headEnd len="med" w="med" type="none"/>
            <a:tailEnd len="med" w="med" type="none"/>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50" name="Shape 950"/>
          <p:cNvSpPr txBox="1"/>
          <p:nvPr/>
        </p:nvSpPr>
        <p:spPr>
          <a:xfrm>
            <a:off x="4209806" y="4618746"/>
            <a:ext cx="1728300" cy="294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1600" u="none" cap="none" strike="noStrike">
                <a:solidFill>
                  <a:schemeClr val="dk1"/>
                </a:solidFill>
                <a:latin typeface="Arial"/>
                <a:ea typeface="Arial"/>
                <a:cs typeface="Arial"/>
                <a:sym typeface="Arial"/>
              </a:rPr>
              <a:t>編輯後設資料</a:t>
            </a:r>
          </a:p>
        </p:txBody>
      </p:sp>
      <p:sp>
        <p:nvSpPr>
          <p:cNvPr id="951" name="Shape 951"/>
          <p:cNvSpPr/>
          <p:nvPr/>
        </p:nvSpPr>
        <p:spPr>
          <a:xfrm>
            <a:off x="5023205" y="5574583"/>
            <a:ext cx="965358" cy="518723"/>
          </a:xfrm>
          <a:prstGeom prst="flowChartDocument">
            <a:avLst/>
          </a:prstGeom>
          <a:gradFill>
            <a:gsLst>
              <a:gs pos="0">
                <a:srgbClr val="002456"/>
              </a:gs>
              <a:gs pos="80000">
                <a:srgbClr val="003170"/>
              </a:gs>
              <a:gs pos="100000">
                <a:srgbClr val="003074"/>
              </a:gs>
            </a:gsLst>
            <a:lin ang="16200038" scaled="0"/>
          </a:gradFill>
          <a:ln>
            <a:noFill/>
          </a:ln>
          <a:effectLst>
            <a:outerShdw blurRad="39999" rotWithShape="0" dir="5400000" dist="23000">
              <a:srgbClr val="000000">
                <a:alpha val="34900"/>
              </a:srgbClr>
            </a:outerShdw>
          </a:effectLst>
        </p:spPr>
        <p:txBody>
          <a:bodyPr anchorCtr="0" anchor="ctr" bIns="0" lIns="0" rIns="0" tIns="0">
            <a:noAutofit/>
          </a:bodyPr>
          <a:lstStyle/>
          <a:p>
            <a:pPr indent="0" lvl="0" marL="0" marR="0" rtl="0" algn="ctr">
              <a:lnSpc>
                <a:spcPct val="100000"/>
              </a:lnSpc>
              <a:spcBef>
                <a:spcPts val="0"/>
              </a:spcBef>
              <a:spcAft>
                <a:spcPts val="0"/>
              </a:spcAft>
              <a:buClr>
                <a:schemeClr val="lt1"/>
              </a:buClr>
              <a:buSzPct val="25000"/>
              <a:buFont typeface="Arial"/>
              <a:buNone/>
            </a:pPr>
            <a:r>
              <a:rPr b="1" i="0" lang="en-US" sz="2000" u="none" cap="none" strike="noStrike">
                <a:solidFill>
                  <a:schemeClr val="lt1"/>
                </a:solidFill>
                <a:latin typeface="Arial"/>
                <a:ea typeface="Arial"/>
                <a:cs typeface="Arial"/>
                <a:sym typeface="Arial"/>
              </a:rPr>
              <a:t>文件</a:t>
            </a:r>
          </a:p>
        </p:txBody>
      </p:sp>
      <p:cxnSp>
        <p:nvCxnSpPr>
          <p:cNvPr id="952" name="Shape 952"/>
          <p:cNvCxnSpPr/>
          <p:nvPr/>
        </p:nvCxnSpPr>
        <p:spPr>
          <a:xfrm>
            <a:off x="3901166" y="3956846"/>
            <a:ext cx="0" cy="1592100"/>
          </a:xfrm>
          <a:prstGeom prst="straightConnector1">
            <a:avLst/>
          </a:prstGeom>
          <a:noFill/>
          <a:ln cap="flat" cmpd="sng" w="38100">
            <a:solidFill>
              <a:srgbClr val="000000"/>
            </a:solidFill>
            <a:prstDash val="solid"/>
            <a:round/>
            <a:headEnd len="med" w="med" type="none"/>
            <a:tailEnd len="lg" w="lg" type="triangle"/>
          </a:ln>
        </p:spPr>
      </p:cxnSp>
      <p:cxnSp>
        <p:nvCxnSpPr>
          <p:cNvPr id="953" name="Shape 953"/>
          <p:cNvCxnSpPr/>
          <p:nvPr/>
        </p:nvCxnSpPr>
        <p:spPr>
          <a:xfrm rot="10800000">
            <a:off x="4698366" y="5468890"/>
            <a:ext cx="0" cy="648000"/>
          </a:xfrm>
          <a:prstGeom prst="straightConnector1">
            <a:avLst/>
          </a:prstGeom>
          <a:noFill/>
          <a:ln cap="flat" cmpd="sng" w="38100">
            <a:solidFill>
              <a:srgbClr val="000000"/>
            </a:solidFill>
            <a:prstDash val="solid"/>
            <a:round/>
            <a:headEnd len="med" w="med" type="none"/>
            <a:tailEnd len="lg" w="lg" type="triangle"/>
          </a:ln>
        </p:spPr>
      </p:cxnSp>
      <p:sp>
        <p:nvSpPr>
          <p:cNvPr id="954" name="Shape 954"/>
          <p:cNvSpPr txBox="1"/>
          <p:nvPr/>
        </p:nvSpPr>
        <p:spPr>
          <a:xfrm>
            <a:off x="323850" y="5591175"/>
            <a:ext cx="14400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完成</a:t>
            </a:r>
          </a:p>
        </p:txBody>
      </p:sp>
      <p:cxnSp>
        <p:nvCxnSpPr>
          <p:cNvPr id="955" name="Shape 955"/>
          <p:cNvCxnSpPr/>
          <p:nvPr/>
        </p:nvCxnSpPr>
        <p:spPr>
          <a:xfrm>
            <a:off x="179387" y="506188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956" name="Shape 956"/>
          <p:cNvSpPr txBox="1"/>
          <p:nvPr/>
        </p:nvSpPr>
        <p:spPr>
          <a:xfrm>
            <a:off x="323850" y="3421725"/>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步驟2查核者</a:t>
            </a:r>
          </a:p>
          <a:p>
            <a:pPr indent="0" lvl="0" marL="0" marR="0" rtl="0" algn="l">
              <a:lnSpc>
                <a:spcPct val="98750"/>
              </a:lnSpc>
              <a:spcBef>
                <a:spcPts val="0"/>
              </a:spcBef>
              <a:spcAft>
                <a:spcPts val="0"/>
              </a:spcAft>
              <a:buSzPct val="25000"/>
              <a:buNone/>
            </a:pPr>
            <a:r>
              <a:rPr lang="en-US" sz="2000">
                <a:solidFill>
                  <a:srgbClr val="3B5425"/>
                </a:solidFill>
              </a:rPr>
              <a:t>認可/駁回/編輯</a:t>
            </a:r>
          </a:p>
        </p:txBody>
      </p:sp>
      <p:cxnSp>
        <p:nvCxnSpPr>
          <p:cNvPr id="957" name="Shape 957"/>
          <p:cNvCxnSpPr/>
          <p:nvPr/>
        </p:nvCxnSpPr>
        <p:spPr>
          <a:xfrm>
            <a:off x="179387" y="2596437"/>
            <a:ext cx="7848600" cy="0"/>
          </a:xfrm>
          <a:prstGeom prst="straightConnector1">
            <a:avLst/>
          </a:prstGeom>
          <a:solidFill>
            <a:schemeClr val="accent1"/>
          </a:solidFill>
          <a:ln cap="flat" cmpd="sng" w="9525">
            <a:solidFill>
              <a:srgbClr val="597E38"/>
            </a:solidFill>
            <a:prstDash val="dash"/>
            <a:round/>
            <a:headEnd len="med" w="med" type="none"/>
            <a:tailEnd len="med" w="med" type="none"/>
          </a:ln>
        </p:spPr>
      </p:cxnSp>
      <p:sp>
        <p:nvSpPr>
          <p:cNvPr id="958" name="Shape 958"/>
          <p:cNvSpPr txBox="1"/>
          <p:nvPr/>
        </p:nvSpPr>
        <p:spPr>
          <a:xfrm>
            <a:off x="323850" y="1499387"/>
            <a:ext cx="1968900" cy="501600"/>
          </a:xfrm>
          <a:prstGeom prst="rect">
            <a:avLst/>
          </a:prstGeom>
          <a:noFill/>
          <a:ln>
            <a:noFill/>
          </a:ln>
        </p:spPr>
        <p:txBody>
          <a:bodyPr anchorCtr="0" anchor="ctr" bIns="45700" lIns="91425" rIns="91425" tIns="45700">
            <a:noAutofit/>
          </a:bodyPr>
          <a:lstStyle/>
          <a:p>
            <a:pPr indent="0" lvl="0" marL="0" marR="0" rtl="0" algn="l">
              <a:lnSpc>
                <a:spcPct val="98750"/>
              </a:lnSpc>
              <a:spcBef>
                <a:spcPts val="0"/>
              </a:spcBef>
              <a:spcAft>
                <a:spcPts val="0"/>
              </a:spcAft>
              <a:buSzPct val="25000"/>
              <a:buNone/>
            </a:pPr>
            <a:r>
              <a:rPr b="1" lang="en-US" sz="2400">
                <a:solidFill>
                  <a:srgbClr val="3B5425"/>
                </a:solidFill>
              </a:rPr>
              <a:t>遞交者</a:t>
            </a:r>
          </a:p>
          <a:p>
            <a:pPr indent="0" lvl="0" marL="0" marR="0" rtl="0" algn="l">
              <a:lnSpc>
                <a:spcPct val="98750"/>
              </a:lnSpc>
              <a:spcBef>
                <a:spcPts val="0"/>
              </a:spcBef>
              <a:spcAft>
                <a:spcPts val="0"/>
              </a:spcAft>
              <a:buSzPct val="25000"/>
              <a:buNone/>
            </a:pPr>
            <a:r>
              <a:rPr lang="en-US" sz="2000">
                <a:solidFill>
                  <a:srgbClr val="3B5425"/>
                </a:solidFill>
              </a:rPr>
              <a:t>新增</a:t>
            </a:r>
          </a:p>
        </p:txBody>
      </p:sp>
      <p:sp>
        <p:nvSpPr>
          <p:cNvPr id="959" name="Shape 959"/>
          <p:cNvSpPr/>
          <p:nvPr/>
        </p:nvSpPr>
        <p:spPr>
          <a:xfrm>
            <a:off x="5845250" y="1443425"/>
            <a:ext cx="1866000" cy="654300"/>
          </a:xfrm>
          <a:prstGeom prst="wedgeRoundRectCallout">
            <a:avLst>
              <a:gd fmla="val -65423" name="adj1"/>
              <a:gd fmla="val -24213"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800"/>
              <a:t>助理</a:t>
            </a:r>
          </a:p>
        </p:txBody>
      </p:sp>
      <p:sp>
        <p:nvSpPr>
          <p:cNvPr id="960" name="Shape 960"/>
          <p:cNvSpPr/>
          <p:nvPr/>
        </p:nvSpPr>
        <p:spPr>
          <a:xfrm>
            <a:off x="5845250" y="3280400"/>
            <a:ext cx="1866000" cy="654300"/>
          </a:xfrm>
          <a:prstGeom prst="wedgeRoundRectCallout">
            <a:avLst>
              <a:gd fmla="val -65423" name="adj1"/>
              <a:gd fmla="val -24213" name="adj2"/>
              <a:gd fmla="val 0" name="adj3"/>
            </a:avLst>
          </a:prstGeom>
          <a:solidFill>
            <a:srgbClr val="FFFFFF"/>
          </a:solidFill>
          <a:ln cap="flat" cmpd="sng" w="38100">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800"/>
              <a:t>圖書館員</a:t>
            </a:r>
          </a:p>
        </p:txBody>
      </p:sp>
      <p:sp>
        <p:nvSpPr>
          <p:cNvPr id="961" name="Shape 961"/>
          <p:cNvSpPr txBox="1"/>
          <p:nvPr/>
        </p:nvSpPr>
        <p:spPr>
          <a:xfrm>
            <a:off x="5845250" y="2112550"/>
            <a:ext cx="1866000" cy="228600"/>
          </a:xfrm>
          <a:prstGeom prst="rect">
            <a:avLst/>
          </a:prstGeom>
          <a:noFill/>
          <a:ln>
            <a:noFill/>
          </a:ln>
        </p:spPr>
        <p:txBody>
          <a:bodyPr anchorCtr="0" anchor="t" bIns="91425" lIns="91425" rIns="91425" tIns="91425">
            <a:noAutofit/>
          </a:bodyPr>
          <a:lstStyle/>
          <a:p>
            <a:pPr lvl="0" rtl="0" algn="ctr">
              <a:spcBef>
                <a:spcPts val="0"/>
              </a:spcBef>
              <a:buNone/>
            </a:pPr>
            <a:r>
              <a:rPr lang="en-US" sz="2400"/>
              <a:t>協助建檔</a:t>
            </a:r>
          </a:p>
        </p:txBody>
      </p:sp>
      <p:sp>
        <p:nvSpPr>
          <p:cNvPr id="962" name="Shape 962"/>
          <p:cNvSpPr txBox="1"/>
          <p:nvPr/>
        </p:nvSpPr>
        <p:spPr>
          <a:xfrm>
            <a:off x="5845250" y="3962100"/>
            <a:ext cx="1866000" cy="228600"/>
          </a:xfrm>
          <a:prstGeom prst="rect">
            <a:avLst/>
          </a:prstGeom>
          <a:noFill/>
          <a:ln>
            <a:noFill/>
          </a:ln>
        </p:spPr>
        <p:txBody>
          <a:bodyPr anchorCtr="0" anchor="t" bIns="91425" lIns="91425" rIns="91425" tIns="91425">
            <a:noAutofit/>
          </a:bodyPr>
          <a:lstStyle/>
          <a:p>
            <a:pPr lvl="0" rtl="0" algn="ctr">
              <a:spcBef>
                <a:spcPts val="0"/>
              </a:spcBef>
              <a:buNone/>
            </a:pPr>
            <a:r>
              <a:rPr lang="en-US" sz="2400"/>
              <a:t>檢查建檔</a:t>
            </a:r>
            <a:br>
              <a:rPr lang="en-US" sz="2400"/>
            </a:br>
            <a:r>
              <a:rPr lang="en-US" sz="2400"/>
              <a:t>正確性</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 name="Shape 966"/>
        <p:cNvGrpSpPr/>
        <p:nvPr/>
      </p:nvGrpSpPr>
      <p:grpSpPr>
        <a:xfrm>
          <a:off x="0" y="0"/>
          <a:ext cx="0" cy="0"/>
          <a:chOff x="0" y="0"/>
          <a:chExt cx="0" cy="0"/>
        </a:xfrm>
      </p:grpSpPr>
      <p:sp>
        <p:nvSpPr>
          <p:cNvPr id="967" name="Shape 967"/>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lvl="0" rtl="0">
              <a:spcBef>
                <a:spcPts val="0"/>
              </a:spcBef>
              <a:buSzPct val="27500"/>
              <a:buNone/>
            </a:pPr>
            <a:r>
              <a:rPr lang="en-US"/>
              <a:t>D. 建檔：新增遞交作業</a:t>
            </a:r>
          </a:p>
        </p:txBody>
      </p:sp>
      <p:sp>
        <p:nvSpPr>
          <p:cNvPr id="968" name="Shape 968"/>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lvl="0" rtl="0">
              <a:spcBef>
                <a:spcPts val="0"/>
              </a:spcBef>
              <a:buClr>
                <a:srgbClr val="000000"/>
              </a:buClr>
              <a:buSzPct val="55000"/>
              <a:buFont typeface="Arial"/>
              <a:buNone/>
            </a:pPr>
            <a:r>
              <a:rPr b="0" lang="en-US"/>
              <a:t>Part 2. 系統導覽</a:t>
            </a:r>
          </a:p>
        </p:txBody>
      </p:sp>
      <p:sp>
        <p:nvSpPr>
          <p:cNvPr id="969" name="Shape 969"/>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4" name="Shape 974"/>
        <p:cNvGrpSpPr/>
        <p:nvPr/>
      </p:nvGrpSpPr>
      <p:grpSpPr>
        <a:xfrm>
          <a:off x="0" y="0"/>
          <a:ext cx="0" cy="0"/>
          <a:chOff x="0" y="0"/>
          <a:chExt cx="0" cy="0"/>
        </a:xfrm>
      </p:grpSpPr>
      <p:pic>
        <p:nvPicPr>
          <p:cNvPr id="975" name="Shape 975"/>
          <p:cNvPicPr preferRelativeResize="0"/>
          <p:nvPr/>
        </p:nvPicPr>
        <p:blipFill rotWithShape="1">
          <a:blip r:embed="rId3">
            <a:alphaModFix/>
          </a:blip>
          <a:srcRect b="2600" l="0" r="37276" t="0"/>
          <a:stretch/>
        </p:blipFill>
        <p:spPr>
          <a:xfrm>
            <a:off x="3365750" y="1376375"/>
            <a:ext cx="5778300" cy="4700400"/>
          </a:xfrm>
          <a:prstGeom prst="rect">
            <a:avLst/>
          </a:prstGeom>
          <a:noFill/>
          <a:ln>
            <a:noFill/>
          </a:ln>
        </p:spPr>
      </p:pic>
      <p:sp>
        <p:nvSpPr>
          <p:cNvPr id="976" name="Shape 97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遞交流程功能</a:t>
            </a:r>
          </a:p>
        </p:txBody>
      </p:sp>
      <p:sp>
        <p:nvSpPr>
          <p:cNvPr id="977" name="Shape 977"/>
          <p:cNvSpPr txBox="1"/>
          <p:nvPr>
            <p:ph idx="1" type="body"/>
          </p:nvPr>
        </p:nvSpPr>
        <p:spPr>
          <a:xfrm>
            <a:off x="457200" y="1076325"/>
            <a:ext cx="2908500" cy="5248200"/>
          </a:xfrm>
          <a:prstGeom prst="rect">
            <a:avLst/>
          </a:prstGeom>
        </p:spPr>
        <p:txBody>
          <a:bodyPr anchorCtr="0" anchor="ctr" bIns="91425" lIns="91425" rIns="91425" tIns="91425">
            <a:noAutofit/>
          </a:bodyPr>
          <a:lstStyle/>
          <a:p>
            <a:pPr indent="-228600" lvl="0" marL="457200" rtl="0">
              <a:lnSpc>
                <a:spcPct val="150000"/>
              </a:lnSpc>
              <a:spcBef>
                <a:spcPts val="0"/>
              </a:spcBef>
              <a:buAutoNum type="arabicPeriod"/>
            </a:pPr>
            <a:r>
              <a:rPr lang="en-US"/>
              <a:t>指定類別</a:t>
            </a:r>
          </a:p>
          <a:p>
            <a:pPr indent="-228600" lvl="0" marL="457200">
              <a:lnSpc>
                <a:spcPct val="150000"/>
              </a:lnSpc>
              <a:spcBef>
                <a:spcPts val="0"/>
              </a:spcBef>
              <a:buAutoNum type="arabicPeriod"/>
            </a:pPr>
            <a:r>
              <a:rPr lang="en-US"/>
              <a:t>遞交作業設定</a:t>
            </a:r>
          </a:p>
          <a:p>
            <a:pPr indent="-228600" lvl="0" marL="457200">
              <a:lnSpc>
                <a:spcPct val="150000"/>
              </a:lnSpc>
              <a:spcBef>
                <a:spcPts val="0"/>
              </a:spcBef>
              <a:buAutoNum type="arabicPeriod"/>
            </a:pPr>
            <a:r>
              <a:rPr lang="en-US"/>
              <a:t>上傳檔案</a:t>
            </a:r>
          </a:p>
          <a:p>
            <a:pPr indent="-228600" lvl="0" marL="457200">
              <a:lnSpc>
                <a:spcPct val="150000"/>
              </a:lnSpc>
              <a:spcBef>
                <a:spcPts val="0"/>
              </a:spcBef>
              <a:buAutoNum type="arabicPeriod"/>
            </a:pPr>
            <a:r>
              <a:rPr lang="en-US"/>
              <a:t>描述後設資料</a:t>
            </a:r>
          </a:p>
          <a:p>
            <a:pPr indent="-228600" lvl="0" marL="457200">
              <a:lnSpc>
                <a:spcPct val="150000"/>
              </a:lnSpc>
              <a:spcBef>
                <a:spcPts val="0"/>
              </a:spcBef>
              <a:buAutoNum type="arabicPeriod"/>
            </a:pPr>
            <a:r>
              <a:rPr lang="en-US"/>
              <a:t>查核</a:t>
            </a:r>
          </a:p>
          <a:p>
            <a:pPr indent="-228600" lvl="0" marL="457200" rtl="0">
              <a:lnSpc>
                <a:spcPct val="150000"/>
              </a:lnSpc>
              <a:spcBef>
                <a:spcPts val="0"/>
              </a:spcBef>
              <a:buAutoNum type="arabicPeriod"/>
            </a:pPr>
            <a:r>
              <a:rPr lang="en-US"/>
              <a:t>授權</a:t>
            </a:r>
          </a:p>
        </p:txBody>
      </p:sp>
      <p:sp>
        <p:nvSpPr>
          <p:cNvPr id="978" name="Shape 978"/>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000000"/>
                </a:solidFill>
              </a:rPr>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 name="Shape 982"/>
        <p:cNvGrpSpPr/>
        <p:nvPr/>
      </p:nvGrpSpPr>
      <p:grpSpPr>
        <a:xfrm>
          <a:off x="0" y="0"/>
          <a:ext cx="0" cy="0"/>
          <a:chOff x="0" y="0"/>
          <a:chExt cx="0" cy="0"/>
        </a:xfrm>
      </p:grpSpPr>
      <p:sp>
        <p:nvSpPr>
          <p:cNvPr id="983" name="Shape 983"/>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a:t>
            </a:r>
            <a:r>
              <a:rPr lang="en-US"/>
              <a:t>上傳檔案</a:t>
            </a:r>
          </a:p>
        </p:txBody>
      </p:sp>
      <p:sp>
        <p:nvSpPr>
          <p:cNvPr id="984" name="Shape 984"/>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pic>
        <p:nvPicPr>
          <p:cNvPr id="985" name="Shape 985"/>
          <p:cNvPicPr preferRelativeResize="0"/>
          <p:nvPr/>
        </p:nvPicPr>
        <p:blipFill rotWithShape="1">
          <a:blip r:embed="rId3">
            <a:alphaModFix/>
          </a:blip>
          <a:srcRect b="0" l="0" r="0" t="0"/>
          <a:stretch/>
        </p:blipFill>
        <p:spPr>
          <a:xfrm>
            <a:off x="0" y="1163460"/>
            <a:ext cx="9144000" cy="5004300"/>
          </a:xfrm>
          <a:prstGeom prst="rect">
            <a:avLst/>
          </a:prstGeom>
          <a:noFill/>
          <a:ln>
            <a:noFill/>
          </a:ln>
        </p:spPr>
      </p:pic>
      <p:sp>
        <p:nvSpPr>
          <p:cNvPr id="986" name="Shape 986"/>
          <p:cNvSpPr/>
          <p:nvPr/>
        </p:nvSpPr>
        <p:spPr>
          <a:xfrm>
            <a:off x="3391316" y="3393564"/>
            <a:ext cx="2506800" cy="5151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pic>
        <p:nvPicPr>
          <p:cNvPr id="991" name="Shape 991"/>
          <p:cNvPicPr preferRelativeResize="0"/>
          <p:nvPr/>
        </p:nvPicPr>
        <p:blipFill rotWithShape="1">
          <a:blip r:embed="rId3">
            <a:alphaModFix/>
          </a:blip>
          <a:srcRect b="0" l="0" r="0" t="0"/>
          <a:stretch/>
        </p:blipFill>
        <p:spPr>
          <a:xfrm>
            <a:off x="0" y="1360912"/>
            <a:ext cx="9153600" cy="4943400"/>
          </a:xfrm>
          <a:prstGeom prst="rect">
            <a:avLst/>
          </a:prstGeom>
          <a:noFill/>
          <a:ln>
            <a:noFill/>
          </a:ln>
        </p:spPr>
      </p:pic>
      <p:grpSp>
        <p:nvGrpSpPr>
          <p:cNvPr id="992" name="Shape 992"/>
          <p:cNvGrpSpPr/>
          <p:nvPr/>
        </p:nvGrpSpPr>
        <p:grpSpPr>
          <a:xfrm>
            <a:off x="-9525" y="0"/>
            <a:ext cx="9153600" cy="1412700"/>
            <a:chOff x="-9525" y="0"/>
            <a:chExt cx="9153600" cy="1412700"/>
          </a:xfrm>
        </p:grpSpPr>
        <p:grpSp>
          <p:nvGrpSpPr>
            <p:cNvPr id="993" name="Shape 993"/>
            <p:cNvGrpSpPr/>
            <p:nvPr/>
          </p:nvGrpSpPr>
          <p:grpSpPr>
            <a:xfrm>
              <a:off x="-9525" y="0"/>
              <a:ext cx="9153600" cy="1412700"/>
              <a:chOff x="-9525" y="0"/>
              <a:chExt cx="9153600" cy="1412700"/>
            </a:xfrm>
          </p:grpSpPr>
          <p:sp>
            <p:nvSpPr>
              <p:cNvPr id="994" name="Shape 994"/>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995" name="Shape 995"/>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6" name="Shape 996"/>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7" name="Shape 997"/>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8" name="Shape 998"/>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999" name="Shape 999"/>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00" name="Shape 1000"/>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01" name="Shape 100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遞交作業流程：描述後設資料</a:t>
            </a:r>
          </a:p>
        </p:txBody>
      </p:sp>
      <p:sp>
        <p:nvSpPr>
          <p:cNvPr id="1002" name="Shape 100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pic>
        <p:nvPicPr>
          <p:cNvPr id="1007" name="Shape 1007"/>
          <p:cNvPicPr preferRelativeResize="0"/>
          <p:nvPr/>
        </p:nvPicPr>
        <p:blipFill rotWithShape="1">
          <a:blip r:embed="rId3">
            <a:alphaModFix/>
          </a:blip>
          <a:srcRect b="980" l="0" r="0" t="0"/>
          <a:stretch/>
        </p:blipFill>
        <p:spPr>
          <a:xfrm>
            <a:off x="0" y="604375"/>
            <a:ext cx="9153600" cy="6253500"/>
          </a:xfrm>
          <a:prstGeom prst="rect">
            <a:avLst/>
          </a:prstGeom>
          <a:noFill/>
          <a:ln>
            <a:noFill/>
          </a:ln>
        </p:spPr>
      </p:pic>
      <p:pic>
        <p:nvPicPr>
          <p:cNvPr id="1008" name="Shape 1008"/>
          <p:cNvPicPr preferRelativeResize="0"/>
          <p:nvPr/>
        </p:nvPicPr>
        <p:blipFill rotWithShape="1">
          <a:blip r:embed="rId4">
            <a:alphaModFix/>
          </a:blip>
          <a:srcRect b="0" l="0" r="0" t="0"/>
          <a:stretch/>
        </p:blipFill>
        <p:spPr>
          <a:xfrm>
            <a:off x="3151268" y="4921764"/>
            <a:ext cx="2545200" cy="1846200"/>
          </a:xfrm>
          <a:prstGeom prst="rect">
            <a:avLst/>
          </a:prstGeom>
          <a:noFill/>
          <a:ln cap="flat" cmpd="sng" w="38100">
            <a:solidFill>
              <a:schemeClr val="dk1"/>
            </a:solidFill>
            <a:prstDash val="solid"/>
            <a:miter/>
            <a:headEnd len="med" w="med" type="none"/>
            <a:tailEnd len="med" w="med" type="none"/>
          </a:ln>
        </p:spPr>
      </p:pic>
      <p:sp>
        <p:nvSpPr>
          <p:cNvPr id="1009" name="Shape 1009"/>
          <p:cNvSpPr/>
          <p:nvPr/>
        </p:nvSpPr>
        <p:spPr>
          <a:xfrm>
            <a:off x="3686670" y="3984247"/>
            <a:ext cx="1059000" cy="1412700"/>
          </a:xfrm>
          <a:prstGeom prst="down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10" name="Shape 1010"/>
          <p:cNvSpPr/>
          <p:nvPr/>
        </p:nvSpPr>
        <p:spPr>
          <a:xfrm>
            <a:off x="3517184" y="5642677"/>
            <a:ext cx="1398000" cy="4917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grpSp>
        <p:nvGrpSpPr>
          <p:cNvPr id="1011" name="Shape 1011"/>
          <p:cNvGrpSpPr/>
          <p:nvPr/>
        </p:nvGrpSpPr>
        <p:grpSpPr>
          <a:xfrm>
            <a:off x="-9525" y="0"/>
            <a:ext cx="9153600" cy="1412700"/>
            <a:chOff x="-9525" y="0"/>
            <a:chExt cx="9153600" cy="1412700"/>
          </a:xfrm>
        </p:grpSpPr>
        <p:grpSp>
          <p:nvGrpSpPr>
            <p:cNvPr id="1012" name="Shape 1012"/>
            <p:cNvGrpSpPr/>
            <p:nvPr/>
          </p:nvGrpSpPr>
          <p:grpSpPr>
            <a:xfrm>
              <a:off x="-9525" y="0"/>
              <a:ext cx="9153600" cy="1412700"/>
              <a:chOff x="-9525" y="0"/>
              <a:chExt cx="9153600" cy="1412700"/>
            </a:xfrm>
          </p:grpSpPr>
          <p:sp>
            <p:nvSpPr>
              <p:cNvPr id="1013" name="Shape 1013"/>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14" name="Shape 1014"/>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5" name="Shape 1015"/>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6" name="Shape 1016"/>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7" name="Shape 1017"/>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18" name="Shape 1018"/>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19" name="Shape 1019"/>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20" name="Shape 1020"/>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遞交作業流程：授權</a:t>
            </a:r>
          </a:p>
        </p:txBody>
      </p:sp>
      <p:sp>
        <p:nvSpPr>
          <p:cNvPr id="1021" name="Shape 102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5" name="Shape 1025"/>
        <p:cNvGrpSpPr/>
        <p:nvPr/>
      </p:nvGrpSpPr>
      <p:grpSpPr>
        <a:xfrm>
          <a:off x="0" y="0"/>
          <a:ext cx="0" cy="0"/>
          <a:chOff x="0" y="0"/>
          <a:chExt cx="0" cy="0"/>
        </a:xfrm>
      </p:grpSpPr>
      <p:pic>
        <p:nvPicPr>
          <p:cNvPr id="1026" name="Shape 1026"/>
          <p:cNvPicPr preferRelativeResize="0"/>
          <p:nvPr/>
        </p:nvPicPr>
        <p:blipFill rotWithShape="1">
          <a:blip r:embed="rId3">
            <a:alphaModFix/>
          </a:blip>
          <a:srcRect b="0" l="0" r="0" t="9165"/>
          <a:stretch/>
        </p:blipFill>
        <p:spPr>
          <a:xfrm>
            <a:off x="0" y="781475"/>
            <a:ext cx="9153600" cy="6076500"/>
          </a:xfrm>
          <a:prstGeom prst="rect">
            <a:avLst/>
          </a:prstGeom>
          <a:noFill/>
          <a:ln>
            <a:noFill/>
          </a:ln>
        </p:spPr>
      </p:pic>
      <p:grpSp>
        <p:nvGrpSpPr>
          <p:cNvPr id="1027" name="Shape 1027"/>
          <p:cNvGrpSpPr/>
          <p:nvPr/>
        </p:nvGrpSpPr>
        <p:grpSpPr>
          <a:xfrm>
            <a:off x="-9525" y="0"/>
            <a:ext cx="9153600" cy="1412700"/>
            <a:chOff x="-9525" y="0"/>
            <a:chExt cx="9153600" cy="1412700"/>
          </a:xfrm>
        </p:grpSpPr>
        <p:grpSp>
          <p:nvGrpSpPr>
            <p:cNvPr id="1028" name="Shape 1028"/>
            <p:cNvGrpSpPr/>
            <p:nvPr/>
          </p:nvGrpSpPr>
          <p:grpSpPr>
            <a:xfrm>
              <a:off x="-9525" y="0"/>
              <a:ext cx="9153600" cy="1412700"/>
              <a:chOff x="-9525" y="0"/>
              <a:chExt cx="9153600" cy="1412700"/>
            </a:xfrm>
          </p:grpSpPr>
          <p:sp>
            <p:nvSpPr>
              <p:cNvPr id="1029" name="Shape 1029"/>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030" name="Shape 1030"/>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1" name="Shape 1031"/>
              <p:cNvSpPr/>
              <p:nvPr/>
            </p:nvSpPr>
            <p:spPr>
              <a:xfrm>
                <a:off x="-9525" y="344487"/>
                <a:ext cx="81948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2" name="Shape 1032"/>
              <p:cNvSpPr/>
              <p:nvPr/>
            </p:nvSpPr>
            <p:spPr>
              <a:xfrm>
                <a:off x="152399" y="427672"/>
                <a:ext cx="473400" cy="41909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3" name="Shape 1033"/>
              <p:cNvSpPr/>
              <p:nvPr/>
            </p:nvSpPr>
            <p:spPr>
              <a:xfrm>
                <a:off x="517263" y="228600"/>
                <a:ext cx="473400"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034" name="Shape 1034"/>
              <p:cNvSpPr/>
              <p:nvPr/>
            </p:nvSpPr>
            <p:spPr>
              <a:xfrm>
                <a:off x="517263" y="647699"/>
                <a:ext cx="473400"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35" name="Shape 1035"/>
            <p:cNvSpPr/>
            <p:nvPr/>
          </p:nvSpPr>
          <p:spPr>
            <a:xfrm>
              <a:off x="8153400" y="347662"/>
              <a:ext cx="990600" cy="624000"/>
            </a:xfrm>
            <a:prstGeom prst="rect">
              <a:avLst/>
            </a:prstGeom>
            <a:solidFill>
              <a:schemeClr val="dk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036" name="Shape 1036"/>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rtl="0">
              <a:spcBef>
                <a:spcPts val="0"/>
              </a:spcBef>
              <a:buSzPct val="25000"/>
              <a:buNone/>
            </a:pPr>
            <a:r>
              <a:rPr lang="en-US"/>
              <a:t>檢視建檔完成的文件</a:t>
            </a:r>
          </a:p>
        </p:txBody>
      </p:sp>
      <p:sp>
        <p:nvSpPr>
          <p:cNvPr id="1037" name="Shape 103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 name="Shape 1041"/>
        <p:cNvGrpSpPr/>
        <p:nvPr/>
      </p:nvGrpSpPr>
      <p:grpSpPr>
        <a:xfrm>
          <a:off x="0" y="0"/>
          <a:ext cx="0" cy="0"/>
          <a:chOff x="0" y="0"/>
          <a:chExt cx="0" cy="0"/>
        </a:xfrm>
      </p:grpSpPr>
      <p:pic>
        <p:nvPicPr>
          <p:cNvPr id="1042" name="Shape 1042"/>
          <p:cNvPicPr preferRelativeResize="0"/>
          <p:nvPr/>
        </p:nvPicPr>
        <p:blipFill rotWithShape="1">
          <a:blip r:embed="rId3">
            <a:alphaModFix/>
          </a:blip>
          <a:srcRect b="0" l="0" r="0" t="0"/>
          <a:stretch/>
        </p:blipFill>
        <p:spPr>
          <a:xfrm>
            <a:off x="-1" y="47625"/>
            <a:ext cx="6924600" cy="3600600"/>
          </a:xfrm>
          <a:prstGeom prst="rect">
            <a:avLst/>
          </a:prstGeom>
          <a:noFill/>
          <a:ln>
            <a:noFill/>
          </a:ln>
        </p:spPr>
      </p:pic>
      <p:pic>
        <p:nvPicPr>
          <p:cNvPr id="1043" name="Shape 1043"/>
          <p:cNvPicPr preferRelativeResize="0"/>
          <p:nvPr/>
        </p:nvPicPr>
        <p:blipFill rotWithShape="1">
          <a:blip r:embed="rId4">
            <a:alphaModFix/>
          </a:blip>
          <a:srcRect b="0" l="0" r="0" t="0"/>
          <a:stretch/>
        </p:blipFill>
        <p:spPr>
          <a:xfrm>
            <a:off x="4392876" y="2771774"/>
            <a:ext cx="4751099" cy="4086300"/>
          </a:xfrm>
          <a:prstGeom prst="rect">
            <a:avLst/>
          </a:prstGeom>
          <a:noFill/>
          <a:ln cap="flat" cmpd="sng" w="9525">
            <a:solidFill>
              <a:schemeClr val="dk1"/>
            </a:solidFill>
            <a:prstDash val="solid"/>
            <a:miter/>
            <a:headEnd len="med" w="med" type="none"/>
            <a:tailEnd len="med" w="med" type="none"/>
          </a:ln>
        </p:spPr>
      </p:pic>
      <p:sp>
        <p:nvSpPr>
          <p:cNvPr id="1044" name="Shape 1044"/>
          <p:cNvSpPr/>
          <p:nvPr/>
        </p:nvSpPr>
        <p:spPr>
          <a:xfrm>
            <a:off x="304800" y="1990725"/>
            <a:ext cx="3905100" cy="5238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45" name="Shape 1045"/>
          <p:cNvSpPr/>
          <p:nvPr/>
        </p:nvSpPr>
        <p:spPr>
          <a:xfrm rot="2868041">
            <a:off x="3508819" y="3106893"/>
            <a:ext cx="1927612" cy="955310"/>
          </a:xfrm>
          <a:prstGeom prst="righ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46" name="Shape 104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047" name="Shape 1047"/>
          <p:cNvSpPr/>
          <p:nvPr/>
        </p:nvSpPr>
        <p:spPr>
          <a:xfrm>
            <a:off x="1630100" y="4569075"/>
            <a:ext cx="2651700" cy="871800"/>
          </a:xfrm>
          <a:prstGeom prst="wedgeRoundRectCallout">
            <a:avLst>
              <a:gd fmla="val 62352" name="adj1"/>
              <a:gd fmla="val -1672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2400">
                <a:solidFill>
                  <a:srgbClr val="FFFFFF"/>
                </a:solidFill>
              </a:rPr>
              <a:t>PDF線上檢視</a:t>
            </a:r>
          </a:p>
          <a:p>
            <a:pPr lvl="0" rtl="0" algn="ctr">
              <a:spcBef>
                <a:spcPts val="0"/>
              </a:spcBef>
              <a:buNone/>
            </a:pPr>
            <a:r>
              <a:rPr lang="en-US" sz="2400">
                <a:solidFill>
                  <a:srgbClr val="FFFFFF"/>
                </a:solidFill>
              </a:rPr>
              <a:t>可放大/縮小</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2" name="Shape 1052"/>
        <p:cNvGrpSpPr/>
        <p:nvPr/>
      </p:nvGrpSpPr>
      <p:grpSpPr>
        <a:xfrm>
          <a:off x="0" y="0"/>
          <a:ext cx="0" cy="0"/>
          <a:chOff x="0" y="0"/>
          <a:chExt cx="0" cy="0"/>
        </a:xfrm>
      </p:grpSpPr>
      <p:sp>
        <p:nvSpPr>
          <p:cNvPr id="1053" name="Shape 1053"/>
          <p:cNvSpPr txBox="1"/>
          <p:nvPr>
            <p:ph type="title"/>
          </p:nvPr>
        </p:nvSpPr>
        <p:spPr>
          <a:xfrm>
            <a:off x="722325" y="3777049"/>
            <a:ext cx="7772400" cy="660000"/>
          </a:xfrm>
          <a:prstGeom prst="rect">
            <a:avLst/>
          </a:prstGeom>
        </p:spPr>
        <p:txBody>
          <a:bodyPr anchorCtr="0" anchor="ctr" bIns="91425" lIns="91425" rIns="91425" tIns="91425">
            <a:noAutofit/>
          </a:bodyPr>
          <a:lstStyle/>
          <a:p>
            <a:pPr lvl="0">
              <a:spcBef>
                <a:spcPts val="0"/>
              </a:spcBef>
              <a:buNone/>
            </a:pPr>
            <a:r>
              <a:rPr lang="en-US"/>
              <a:t>E. 遞交表單</a:t>
            </a:r>
          </a:p>
        </p:txBody>
      </p:sp>
      <p:sp>
        <p:nvSpPr>
          <p:cNvPr id="1054" name="Shape 1054"/>
          <p:cNvSpPr txBox="1"/>
          <p:nvPr>
            <p:ph idx="1" type="body"/>
          </p:nvPr>
        </p:nvSpPr>
        <p:spPr>
          <a:xfrm>
            <a:off x="722312" y="2276872"/>
            <a:ext cx="7772400" cy="1500300"/>
          </a:xfrm>
          <a:prstGeom prst="rect">
            <a:avLst/>
          </a:prstGeom>
        </p:spPr>
        <p:txBody>
          <a:bodyPr anchorCtr="0" anchor="b" bIns="91425" lIns="91425" rIns="91425" tIns="91425">
            <a:noAutofit/>
          </a:bodyPr>
          <a:lstStyle/>
          <a:p>
            <a:pPr lvl="0">
              <a:spcBef>
                <a:spcPts val="0"/>
              </a:spcBef>
              <a:buNone/>
            </a:pPr>
            <a:r>
              <a:rPr b="0" lang="en-US"/>
              <a:t>Part 2. 系統導覽</a:t>
            </a:r>
          </a:p>
        </p:txBody>
      </p:sp>
      <p:sp>
        <p:nvSpPr>
          <p:cNvPr id="1055" name="Shape 1055"/>
          <p:cNvSpPr txBox="1"/>
          <p:nvPr>
            <p:ph idx="12" type="sldNum"/>
          </p:nvPr>
        </p:nvSpPr>
        <p:spPr>
          <a:xfrm>
            <a:off x="8191499" y="3978000"/>
            <a:ext cx="6477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chemeClr val="lt1"/>
                </a:solidFill>
              </a:rPr>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9" name="Shape 1059"/>
        <p:cNvGrpSpPr/>
        <p:nvPr/>
      </p:nvGrpSpPr>
      <p:grpSpPr>
        <a:xfrm>
          <a:off x="0" y="0"/>
          <a:ext cx="0" cy="0"/>
          <a:chOff x="0" y="0"/>
          <a:chExt cx="0" cy="0"/>
        </a:xfrm>
      </p:grpSpPr>
      <p:pic>
        <p:nvPicPr>
          <p:cNvPr id="1060" name="Shape 1060"/>
          <p:cNvPicPr preferRelativeResize="0"/>
          <p:nvPr/>
        </p:nvPicPr>
        <p:blipFill rotWithShape="1">
          <a:blip r:embed="rId3">
            <a:alphaModFix/>
          </a:blip>
          <a:srcRect b="0" l="0" r="0" t="0"/>
          <a:stretch/>
        </p:blipFill>
        <p:spPr>
          <a:xfrm>
            <a:off x="-4800" y="1381200"/>
            <a:ext cx="9153600" cy="4943400"/>
          </a:xfrm>
          <a:prstGeom prst="rect">
            <a:avLst/>
          </a:prstGeom>
          <a:noFill/>
          <a:ln>
            <a:noFill/>
          </a:ln>
        </p:spPr>
      </p:pic>
      <p:sp>
        <p:nvSpPr>
          <p:cNvPr id="1061" name="Shape 1061"/>
          <p:cNvSpPr txBox="1"/>
          <p:nvPr>
            <p:ph type="title"/>
          </p:nvPr>
        </p:nvSpPr>
        <p:spPr>
          <a:xfrm>
            <a:off x="1143000" y="381000"/>
            <a:ext cx="6705600" cy="563700"/>
          </a:xfrm>
          <a:prstGeom prst="rect">
            <a:avLst/>
          </a:prstGeom>
          <a:noFill/>
          <a:ln>
            <a:noFill/>
          </a:ln>
        </p:spPr>
        <p:txBody>
          <a:bodyPr anchorCtr="0" anchor="t" bIns="45700" lIns="91425" rIns="91425" tIns="45700">
            <a:noAutofit/>
          </a:bodyPr>
          <a:lstStyle/>
          <a:p>
            <a:pPr lvl="0">
              <a:spcBef>
                <a:spcPts val="0"/>
              </a:spcBef>
              <a:buClr>
                <a:srgbClr val="000000"/>
              </a:buClr>
              <a:buSzPct val="34375"/>
              <a:buFont typeface="Arial"/>
              <a:buNone/>
            </a:pPr>
            <a:r>
              <a:rPr lang="en-US"/>
              <a:t>遞交表單的組成</a:t>
            </a:r>
          </a:p>
          <a:p>
            <a:pPr lvl="0" rtl="0">
              <a:spcBef>
                <a:spcPts val="0"/>
              </a:spcBef>
              <a:buSzPct val="25000"/>
              <a:buNone/>
            </a:pPr>
            <a:r>
              <a:t/>
            </a:r>
            <a:endParaRPr/>
          </a:p>
        </p:txBody>
      </p:sp>
      <p:sp>
        <p:nvSpPr>
          <p:cNvPr id="1062" name="Shape 106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1063" name="Shape 1063"/>
          <p:cNvSpPr/>
          <p:nvPr/>
        </p:nvSpPr>
        <p:spPr>
          <a:xfrm>
            <a:off x="3198875" y="2321450"/>
            <a:ext cx="1966200" cy="4422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64" name="Shape 1064"/>
          <p:cNvSpPr/>
          <p:nvPr/>
        </p:nvSpPr>
        <p:spPr>
          <a:xfrm>
            <a:off x="1012600" y="3172950"/>
            <a:ext cx="6121500" cy="1012500"/>
          </a:xfrm>
          <a:prstGeom prst="roundRect">
            <a:avLst>
              <a:gd fmla="val 16667"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b="0" i="0" sz="1800" u="none" cap="none" strike="noStrike">
              <a:solidFill>
                <a:schemeClr val="dk1"/>
              </a:solidFill>
              <a:latin typeface="Arial"/>
              <a:ea typeface="Arial"/>
              <a:cs typeface="Arial"/>
              <a:sym typeface="Arial"/>
            </a:endParaRPr>
          </a:p>
        </p:txBody>
      </p:sp>
      <p:sp>
        <p:nvSpPr>
          <p:cNvPr id="1065" name="Shape 1065"/>
          <p:cNvSpPr/>
          <p:nvPr/>
        </p:nvSpPr>
        <p:spPr>
          <a:xfrm>
            <a:off x="3246774" y="1381200"/>
            <a:ext cx="999300" cy="600600"/>
          </a:xfrm>
          <a:prstGeom prst="wedgeRoundRectCallout">
            <a:avLst>
              <a:gd fmla="val 23507" name="adj1"/>
              <a:gd fmla="val 95055"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rgbClr val="FFFFFF"/>
                </a:solidFill>
              </a:rPr>
              <a:t>頁</a:t>
            </a:r>
          </a:p>
        </p:txBody>
      </p:sp>
      <p:sp>
        <p:nvSpPr>
          <p:cNvPr id="1066" name="Shape 1066"/>
          <p:cNvSpPr/>
          <p:nvPr/>
        </p:nvSpPr>
        <p:spPr>
          <a:xfrm>
            <a:off x="554200" y="4637575"/>
            <a:ext cx="2771099" cy="1444200"/>
          </a:xfrm>
          <a:prstGeom prst="wedgeRoundRectCallout">
            <a:avLst>
              <a:gd fmla="val 32565" name="adj1"/>
              <a:gd fmla="val -92456" name="adj2"/>
              <a:gd fmla="val 16667" name="adj3"/>
            </a:avLst>
          </a:prstGeom>
          <a:solidFill>
            <a:srgbClr val="FF0000"/>
          </a:solidFill>
          <a:ln cap="flat" cmpd="sng" w="381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1" lang="en-US" sz="2400">
                <a:solidFill>
                  <a:srgbClr val="FFFFFF"/>
                </a:solidFill>
              </a:rPr>
              <a:t>欄位設定</a:t>
            </a:r>
          </a:p>
          <a:p>
            <a:pPr indent="-381000" lvl="0" marL="457200" rtl="0">
              <a:spcBef>
                <a:spcPts val="0"/>
              </a:spcBef>
              <a:buClr>
                <a:srgbClr val="FFFFFF"/>
              </a:buClr>
              <a:buSzPct val="100000"/>
              <a:buChar char="●"/>
            </a:pPr>
            <a:r>
              <a:rPr lang="en-US" sz="2400">
                <a:solidFill>
                  <a:srgbClr val="FFFFFF"/>
                </a:solidFill>
              </a:rPr>
              <a:t>後設資料欄位</a:t>
            </a:r>
          </a:p>
          <a:p>
            <a:pPr indent="-381000" lvl="0" marL="457200" rtl="0">
              <a:spcBef>
                <a:spcPts val="0"/>
              </a:spcBef>
              <a:buClr>
                <a:srgbClr val="FFFFFF"/>
              </a:buClr>
              <a:buSzPct val="100000"/>
              <a:buChar char="●"/>
            </a:pPr>
            <a:r>
              <a:rPr lang="en-US" sz="2400">
                <a:solidFill>
                  <a:srgbClr val="FFFFFF"/>
                </a:solidFill>
              </a:rPr>
              <a:t>輸入形態</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b="0" l="0" r="64815" t="0"/>
          <a:stretch/>
        </p:blipFill>
        <p:spPr>
          <a:xfrm>
            <a:off x="7535400" y="0"/>
            <a:ext cx="1608600" cy="6858000"/>
          </a:xfrm>
          <a:prstGeom prst="rect">
            <a:avLst/>
          </a:prstGeom>
          <a:noFill/>
          <a:ln>
            <a:noFill/>
          </a:ln>
        </p:spPr>
      </p:pic>
      <p:sp>
        <p:nvSpPr>
          <p:cNvPr id="446" name="Shape 446"/>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為什麼要做數位典藏？</a:t>
            </a:r>
          </a:p>
        </p:txBody>
      </p:sp>
      <p:sp>
        <p:nvSpPr>
          <p:cNvPr id="447" name="Shape 447"/>
          <p:cNvSpPr/>
          <p:nvPr/>
        </p:nvSpPr>
        <p:spPr>
          <a:xfrm>
            <a:off x="7696200" y="594360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48" name="Shape 448"/>
          <p:cNvSpPr/>
          <p:nvPr/>
        </p:nvSpPr>
        <p:spPr>
          <a:xfrm>
            <a:off x="8229600" y="563880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49" name="Shape 449"/>
          <p:cNvSpPr/>
          <p:nvPr/>
        </p:nvSpPr>
        <p:spPr>
          <a:xfrm>
            <a:off x="8220075" y="6229350"/>
            <a:ext cx="609600" cy="533400"/>
          </a:xfrm>
          <a:prstGeom prst="hexagon">
            <a:avLst>
              <a:gd fmla="val 28571" name="adj"/>
              <a:gd fmla="val 115470" name="vf"/>
            </a:avLst>
          </a:prstGeom>
          <a:solidFill>
            <a:srgbClr val="DEE3EF"/>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450" name="Shape 450"/>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sz="1800">
                <a:solidFill>
                  <a:srgbClr val="000000"/>
                </a:solidFill>
              </a:rPr>
              <a:t>‹#›</a:t>
            </a:fld>
          </a:p>
        </p:txBody>
      </p:sp>
      <p:sp>
        <p:nvSpPr>
          <p:cNvPr id="451" name="Shape 451"/>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406400" lvl="0" marL="457200" marR="0" rtl="0" algn="l">
              <a:lnSpc>
                <a:spcPct val="100000"/>
              </a:lnSpc>
              <a:spcBef>
                <a:spcPts val="560"/>
              </a:spcBef>
              <a:spcAft>
                <a:spcPts val="0"/>
              </a:spcAft>
              <a:buClr>
                <a:schemeClr val="hlink"/>
              </a:buClr>
              <a:buSzPct val="100000"/>
              <a:buFont typeface="Noto Sans Symbols"/>
            </a:pPr>
            <a:r>
              <a:t/>
            </a:r>
            <a:endParaRPr/>
          </a:p>
        </p:txBody>
      </p:sp>
      <p:sp>
        <p:nvSpPr>
          <p:cNvPr id="452" name="Shape 452"/>
          <p:cNvSpPr/>
          <p:nvPr/>
        </p:nvSpPr>
        <p:spPr>
          <a:xfrm>
            <a:off x="1976900" y="1187475"/>
            <a:ext cx="6123300" cy="1586400"/>
          </a:xfrm>
          <a:prstGeom prst="roundRect">
            <a:avLst>
              <a:gd fmla="val 16667" name="adj"/>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專題特展、分類目錄展示、虛擬展示、數位藝廊</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線上展示數位藏品內容</a:t>
            </a:r>
          </a:p>
        </p:txBody>
      </p:sp>
      <p:sp>
        <p:nvSpPr>
          <p:cNvPr id="453" name="Shape 453"/>
          <p:cNvSpPr/>
          <p:nvPr/>
        </p:nvSpPr>
        <p:spPr>
          <a:xfrm>
            <a:off x="457200" y="1076325"/>
            <a:ext cx="1763700" cy="1073700"/>
          </a:xfrm>
          <a:prstGeom prst="roundRect">
            <a:avLst>
              <a:gd fmla="val 16667" name="adj"/>
            </a:avLst>
          </a:prstGeom>
          <a:solidFill>
            <a:schemeClr val="dk1"/>
          </a:solidFill>
          <a:ln>
            <a:noFill/>
          </a:ln>
        </p:spPr>
        <p:txBody>
          <a:bodyPr anchorCtr="0" anchor="ctr" bIns="91425" lIns="91425" rIns="91425" tIns="91425">
            <a:noAutofit/>
          </a:bodyPr>
          <a:lstStyle/>
          <a:p>
            <a:pPr lvl="0" rtl="0" algn="ctr">
              <a:spcBef>
                <a:spcPts val="0"/>
              </a:spcBef>
              <a:buNone/>
            </a:pPr>
            <a:r>
              <a:rPr lang="en-US" sz="3600">
                <a:solidFill>
                  <a:srgbClr val="FFFFFF"/>
                </a:solidFill>
              </a:rPr>
              <a:t>展示</a:t>
            </a:r>
          </a:p>
        </p:txBody>
      </p:sp>
      <p:sp>
        <p:nvSpPr>
          <p:cNvPr id="454" name="Shape 454"/>
          <p:cNvSpPr/>
          <p:nvPr/>
        </p:nvSpPr>
        <p:spPr>
          <a:xfrm>
            <a:off x="1976900" y="3316000"/>
            <a:ext cx="6123300" cy="1586400"/>
          </a:xfrm>
          <a:prstGeom prst="roundRect">
            <a:avLst>
              <a:gd fmla="val 16667" name="adj"/>
            </a:avLst>
          </a:prstGeom>
          <a:solidFill>
            <a:srgbClr val="FFFFFF"/>
          </a:solidFill>
          <a:ln cap="flat" cmpd="sng" w="38100">
            <a:solidFill>
              <a:srgbClr val="F0802C"/>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提供整合性查詢服務：將典藏資料進行語意標記及組織分類</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提供機讀資料交換服務</a:t>
            </a:r>
          </a:p>
        </p:txBody>
      </p:sp>
      <p:sp>
        <p:nvSpPr>
          <p:cNvPr id="455" name="Shape 455"/>
          <p:cNvSpPr/>
          <p:nvPr/>
        </p:nvSpPr>
        <p:spPr>
          <a:xfrm>
            <a:off x="457200" y="3016612"/>
            <a:ext cx="1763700" cy="1073700"/>
          </a:xfrm>
          <a:prstGeom prst="roundRect">
            <a:avLst>
              <a:gd fmla="val 16667" name="adj"/>
            </a:avLst>
          </a:prstGeom>
          <a:solidFill>
            <a:srgbClr val="B36124"/>
          </a:solidFill>
          <a:ln>
            <a:noFill/>
          </a:ln>
        </p:spPr>
        <p:txBody>
          <a:bodyPr anchorCtr="0" anchor="ctr" bIns="91425" lIns="91425" rIns="91425" tIns="91425">
            <a:noAutofit/>
          </a:bodyPr>
          <a:lstStyle/>
          <a:p>
            <a:pPr lvl="0" rtl="0" algn="ctr">
              <a:spcBef>
                <a:spcPts val="0"/>
              </a:spcBef>
              <a:buNone/>
            </a:pPr>
            <a:r>
              <a:rPr lang="en-US" sz="3600">
                <a:solidFill>
                  <a:srgbClr val="FFFFFF"/>
                </a:solidFill>
              </a:rPr>
              <a:t>研究</a:t>
            </a:r>
          </a:p>
        </p:txBody>
      </p:sp>
      <p:sp>
        <p:nvSpPr>
          <p:cNvPr id="456" name="Shape 456"/>
          <p:cNvSpPr/>
          <p:nvPr/>
        </p:nvSpPr>
        <p:spPr>
          <a:xfrm>
            <a:off x="1976900" y="5109825"/>
            <a:ext cx="6123300" cy="1276800"/>
          </a:xfrm>
          <a:prstGeom prst="roundRect">
            <a:avLst>
              <a:gd fmla="val 16667" name="adj"/>
            </a:avLst>
          </a:prstGeom>
          <a:solidFill>
            <a:srgbClr val="FFFFFF"/>
          </a:solidFill>
          <a:ln cap="flat" cmpd="sng" w="38100">
            <a:solidFill>
              <a:srgbClr val="597E38"/>
            </a:solidFill>
            <a:prstDash val="solid"/>
            <a:round/>
            <a:headEnd len="med" w="med" type="none"/>
            <a:tailEnd len="med" w="med" type="none"/>
          </a:ln>
        </p:spPr>
        <p:txBody>
          <a:bodyPr anchorCtr="0" anchor="ctr" bIns="91425" lIns="91425" rIns="91425" tIns="91425">
            <a:noAutofit/>
          </a:bodyPr>
          <a:lstStyle/>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供使用者線上自我學習</a:t>
            </a:r>
          </a:p>
          <a:p>
            <a:pPr indent="-406400" lvl="0" marL="914400" rtl="0">
              <a:spcBef>
                <a:spcPts val="0"/>
              </a:spcBef>
              <a:buClr>
                <a:schemeClr val="dk1"/>
              </a:buClr>
              <a:buSzPct val="100000"/>
              <a:buFont typeface="Calibri"/>
              <a:buChar char="●"/>
            </a:pPr>
            <a:r>
              <a:rPr lang="en-US" sz="2800">
                <a:solidFill>
                  <a:schemeClr val="dk1"/>
                </a:solidFill>
                <a:latin typeface="Calibri"/>
                <a:ea typeface="Calibri"/>
                <a:cs typeface="Calibri"/>
                <a:sym typeface="Calibri"/>
              </a:rPr>
              <a:t>作為製作教學課程之素材</a:t>
            </a:r>
          </a:p>
        </p:txBody>
      </p:sp>
      <p:sp>
        <p:nvSpPr>
          <p:cNvPr id="457" name="Shape 457"/>
          <p:cNvSpPr/>
          <p:nvPr/>
        </p:nvSpPr>
        <p:spPr>
          <a:xfrm>
            <a:off x="457200" y="4956925"/>
            <a:ext cx="1763700" cy="1073700"/>
          </a:xfrm>
          <a:prstGeom prst="roundRect">
            <a:avLst>
              <a:gd fmla="val 16667" name="adj"/>
            </a:avLst>
          </a:prstGeom>
          <a:solidFill>
            <a:srgbClr val="3B54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3600">
                <a:solidFill>
                  <a:srgbClr val="FFFFFF"/>
                </a:solidFill>
              </a:rPr>
              <a:t>教育</a:t>
            </a:r>
          </a:p>
        </p:txBody>
      </p:sp>
      <p:sp>
        <p:nvSpPr>
          <p:cNvPr id="458" name="Shape 458"/>
          <p:cNvSpPr txBox="1"/>
          <p:nvPr/>
        </p:nvSpPr>
        <p:spPr>
          <a:xfrm>
            <a:off x="0" y="6541975"/>
            <a:ext cx="6891600" cy="306000"/>
          </a:xfrm>
          <a:prstGeom prst="rect">
            <a:avLst/>
          </a:prstGeom>
          <a:noFill/>
          <a:ln>
            <a:noFill/>
          </a:ln>
        </p:spPr>
        <p:txBody>
          <a:bodyPr anchorCtr="0" anchor="ctr" bIns="91425" lIns="91425" rIns="91425" tIns="91425">
            <a:noAutofit/>
          </a:bodyPr>
          <a:lstStyle/>
          <a:p>
            <a:pPr indent="0" lvl="0" marL="0" rtl="0">
              <a:lnSpc>
                <a:spcPct val="135000"/>
              </a:lnSpc>
              <a:spcBef>
                <a:spcPts val="0"/>
              </a:spcBef>
              <a:buNone/>
            </a:pPr>
            <a:r>
              <a:rPr lang="en-US" sz="1100"/>
              <a:t>蔡永橙、黃國倫、邱志義（2007）。</a:t>
            </a:r>
            <a:r>
              <a:rPr i="1" lang="en-US" sz="1100"/>
              <a:t>數位典藏技術導論</a:t>
            </a:r>
            <a:r>
              <a:rPr lang="en-US" sz="1100"/>
              <a:t>。台北市：國立臺灣大學出版中心。</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 name="Shape 1071"/>
        <p:cNvGrpSpPr/>
        <p:nvPr/>
      </p:nvGrpSpPr>
      <p:grpSpPr>
        <a:xfrm>
          <a:off x="0" y="0"/>
          <a:ext cx="0" cy="0"/>
          <a:chOff x="0" y="0"/>
          <a:chExt cx="0" cy="0"/>
        </a:xfrm>
      </p:grpSpPr>
      <p:sp>
        <p:nvSpPr>
          <p:cNvPr id="1072" name="Shape 1072"/>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都柏林核心集(DC)後設資料欄位</a:t>
            </a:r>
          </a:p>
        </p:txBody>
      </p:sp>
      <p:sp>
        <p:nvSpPr>
          <p:cNvPr id="1073" name="Shape 1073"/>
          <p:cNvSpPr txBox="1"/>
          <p:nvPr>
            <p:ph idx="1" type="body"/>
          </p:nvPr>
        </p:nvSpPr>
        <p:spPr>
          <a:xfrm>
            <a:off x="457200" y="1531575"/>
            <a:ext cx="3610800" cy="4793100"/>
          </a:xfrm>
          <a:prstGeom prst="rect">
            <a:avLst/>
          </a:prstGeom>
        </p:spPr>
        <p:txBody>
          <a:bodyPr anchorCtr="0" anchor="t" bIns="91425" lIns="91425" rIns="91425" tIns="91425">
            <a:noAutofit/>
          </a:bodyPr>
          <a:lstStyle/>
          <a:p>
            <a:pPr indent="-228600" lvl="0" marL="457200" rtl="0">
              <a:lnSpc>
                <a:spcPct val="150000"/>
              </a:lnSpc>
              <a:spcBef>
                <a:spcPts val="0"/>
              </a:spcBef>
            </a:pPr>
            <a:r>
              <a:rPr lang="en-US"/>
              <a:t>標題 dc.title</a:t>
            </a:r>
          </a:p>
          <a:p>
            <a:pPr indent="-228600" lvl="0" marL="457200" rtl="0">
              <a:lnSpc>
                <a:spcPct val="150000"/>
              </a:lnSpc>
              <a:spcBef>
                <a:spcPts val="0"/>
              </a:spcBef>
            </a:pPr>
            <a:r>
              <a:rPr lang="en-US"/>
              <a:t>著作者 dc.creator</a:t>
            </a:r>
          </a:p>
          <a:p>
            <a:pPr indent="-228600" lvl="0" marL="457200" rtl="0">
              <a:lnSpc>
                <a:spcPct val="150000"/>
              </a:lnSpc>
              <a:spcBef>
                <a:spcPts val="0"/>
              </a:spcBef>
            </a:pPr>
            <a:r>
              <a:rPr lang="en-US"/>
              <a:t>格式 dc.format</a:t>
            </a:r>
          </a:p>
          <a:p>
            <a:pPr indent="-228600" lvl="0" marL="457200" rtl="0">
              <a:lnSpc>
                <a:spcPct val="150000"/>
              </a:lnSpc>
              <a:spcBef>
                <a:spcPts val="0"/>
              </a:spcBef>
            </a:pPr>
            <a:r>
              <a:rPr lang="en-US"/>
              <a:t>描述 dc.description</a:t>
            </a:r>
          </a:p>
          <a:p>
            <a:pPr indent="-228600" lvl="0" marL="457200" rtl="0">
              <a:lnSpc>
                <a:spcPct val="150000"/>
              </a:lnSpc>
              <a:spcBef>
                <a:spcPts val="0"/>
              </a:spcBef>
            </a:pPr>
            <a:r>
              <a:rPr lang="en-US"/>
              <a:t>出版者 dc.publisher</a:t>
            </a:r>
          </a:p>
          <a:p>
            <a:pPr indent="-228600" lvl="0" marL="457200" rtl="0">
              <a:lnSpc>
                <a:spcPct val="150000"/>
              </a:lnSpc>
              <a:spcBef>
                <a:spcPts val="0"/>
              </a:spcBef>
            </a:pPr>
            <a:r>
              <a:rPr lang="en-US"/>
              <a:t>貢獻者 dc.contributor</a:t>
            </a:r>
          </a:p>
          <a:p>
            <a:pPr indent="-228600" lvl="0" marL="457200" rtl="0">
              <a:lnSpc>
                <a:spcPct val="150000"/>
              </a:lnSpc>
              <a:spcBef>
                <a:spcPts val="0"/>
              </a:spcBef>
            </a:pPr>
            <a:r>
              <a:rPr lang="en-US"/>
              <a:t>日期 dc.date</a:t>
            </a:r>
          </a:p>
          <a:p>
            <a:pPr indent="-228600" lvl="0" marL="457200" rtl="0">
              <a:lnSpc>
                <a:spcPct val="150000"/>
              </a:lnSpc>
              <a:spcBef>
                <a:spcPts val="0"/>
              </a:spcBef>
            </a:pPr>
            <a:r>
              <a:rPr lang="en-US"/>
              <a:t>資料類型 dc.type</a:t>
            </a:r>
          </a:p>
        </p:txBody>
      </p:sp>
      <p:sp>
        <p:nvSpPr>
          <p:cNvPr id="1074" name="Shape 1074"/>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075" name="Shape 1075"/>
          <p:cNvSpPr txBox="1"/>
          <p:nvPr>
            <p:ph idx="2" type="body"/>
          </p:nvPr>
        </p:nvSpPr>
        <p:spPr>
          <a:xfrm>
            <a:off x="4211955" y="1531575"/>
            <a:ext cx="3888299" cy="4793100"/>
          </a:xfrm>
          <a:prstGeom prst="rect">
            <a:avLst/>
          </a:prstGeom>
        </p:spPr>
        <p:txBody>
          <a:bodyPr anchorCtr="0" anchor="t" bIns="91425" lIns="91425" rIns="91425" tIns="91425">
            <a:noAutofit/>
          </a:bodyPr>
          <a:lstStyle/>
          <a:p>
            <a:pPr indent="-228600" lvl="0" marL="457200">
              <a:lnSpc>
                <a:spcPct val="150000"/>
              </a:lnSpc>
              <a:spcBef>
                <a:spcPts val="0"/>
              </a:spcBef>
            </a:pPr>
            <a:r>
              <a:rPr lang="en-US"/>
              <a:t>主題∕關鍵字 dc.subject</a:t>
            </a:r>
          </a:p>
          <a:p>
            <a:pPr indent="-228600" lvl="0" marL="457200">
              <a:lnSpc>
                <a:spcPct val="150000"/>
              </a:lnSpc>
              <a:spcBef>
                <a:spcPts val="0"/>
              </a:spcBef>
            </a:pPr>
            <a:r>
              <a:rPr lang="en-US"/>
              <a:t>資料識別 dc.identifier</a:t>
            </a:r>
          </a:p>
          <a:p>
            <a:pPr indent="-228600" lvl="0" marL="457200">
              <a:lnSpc>
                <a:spcPct val="150000"/>
              </a:lnSpc>
              <a:spcBef>
                <a:spcPts val="0"/>
              </a:spcBef>
            </a:pPr>
            <a:r>
              <a:rPr lang="en-US"/>
              <a:t>來源 dc.source</a:t>
            </a:r>
          </a:p>
          <a:p>
            <a:pPr indent="-228600" lvl="0" marL="457200">
              <a:lnSpc>
                <a:spcPct val="150000"/>
              </a:lnSpc>
              <a:spcBef>
                <a:spcPts val="0"/>
              </a:spcBef>
            </a:pPr>
            <a:r>
              <a:rPr lang="en-US"/>
              <a:t>語言 dc.language</a:t>
            </a:r>
          </a:p>
          <a:p>
            <a:pPr indent="-228600" lvl="0" marL="457200">
              <a:lnSpc>
                <a:spcPct val="150000"/>
              </a:lnSpc>
              <a:spcBef>
                <a:spcPts val="0"/>
              </a:spcBef>
            </a:pPr>
            <a:r>
              <a:rPr lang="en-US"/>
              <a:t>關連 dc.relation</a:t>
            </a:r>
          </a:p>
          <a:p>
            <a:pPr indent="-228600" lvl="0" marL="457200">
              <a:lnSpc>
                <a:spcPct val="150000"/>
              </a:lnSpc>
              <a:spcBef>
                <a:spcPts val="0"/>
              </a:spcBef>
            </a:pPr>
            <a:r>
              <a:rPr lang="en-US"/>
              <a:t>範圍 dc.coverage</a:t>
            </a:r>
          </a:p>
          <a:p>
            <a:pPr indent="-228600" lvl="0" marL="457200">
              <a:lnSpc>
                <a:spcPct val="150000"/>
              </a:lnSpc>
              <a:spcBef>
                <a:spcPts val="0"/>
              </a:spcBef>
            </a:pPr>
            <a:r>
              <a:rPr lang="en-US"/>
              <a:t>授權管理 dc.rights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 name="Shape 1079"/>
        <p:cNvGrpSpPr/>
        <p:nvPr/>
      </p:nvGrpSpPr>
      <p:grpSpPr>
        <a:xfrm>
          <a:off x="0" y="0"/>
          <a:ext cx="0" cy="0"/>
          <a:chOff x="0" y="0"/>
          <a:chExt cx="0" cy="0"/>
        </a:xfrm>
      </p:grpSpPr>
      <p:sp>
        <p:nvSpPr>
          <p:cNvPr id="1080" name="Shape 1080"/>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輸入型態 (1/</a:t>
            </a:r>
            <a:r>
              <a:rPr lang="en-US"/>
              <a:t>3</a:t>
            </a:r>
            <a:r>
              <a:rPr b="0" i="0" lang="en-US" sz="3200" u="none" cap="none" strike="noStrike">
                <a:solidFill>
                  <a:schemeClr val="lt1"/>
                </a:solidFill>
                <a:latin typeface="Arial"/>
                <a:ea typeface="Arial"/>
                <a:cs typeface="Arial"/>
                <a:sym typeface="Arial"/>
              </a:rPr>
              <a:t>)</a:t>
            </a:r>
          </a:p>
        </p:txBody>
      </p:sp>
      <p:sp>
        <p:nvSpPr>
          <p:cNvPr id="1081" name="Shape 1081"/>
          <p:cNvSpPr txBox="1"/>
          <p:nvPr>
            <p:ph idx="1" type="body"/>
          </p:nvPr>
        </p:nvSpPr>
        <p:spPr>
          <a:xfrm>
            <a:off x="457200" y="1268759"/>
            <a:ext cx="3898776" cy="5055839"/>
          </a:xfrm>
          <a:prstGeom prst="rect">
            <a:avLst/>
          </a:prstGeom>
          <a:noFill/>
          <a:ln>
            <a:noFill/>
          </a:ln>
        </p:spPr>
        <p:txBody>
          <a:bodyPr anchorCtr="0" anchor="ctr" bIns="45700" lIns="91425" rIns="91425" tIns="45700">
            <a:noAutofit/>
          </a:bodyPr>
          <a:lstStyle/>
          <a:p>
            <a:pPr indent="-342900" lvl="0" marL="342900" marR="0" rtl="0" algn="l">
              <a:lnSpc>
                <a:spcPct val="150000"/>
              </a:lnSpc>
              <a:spcBef>
                <a:spcPts val="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單欄 </a:t>
            </a:r>
            <a:r>
              <a:rPr b="0" i="0" lang="en-US" sz="2000" u="none" cap="none" strike="noStrike">
                <a:solidFill>
                  <a:schemeClr val="dk1"/>
                </a:solidFill>
                <a:latin typeface="Arial"/>
                <a:ea typeface="Arial"/>
                <a:cs typeface="Arial"/>
                <a:sym typeface="Arial"/>
              </a:rPr>
              <a:t>onebox</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雙欄 </a:t>
            </a:r>
            <a:r>
              <a:rPr b="0" i="0" lang="en-US" sz="2000" u="none" cap="none" strike="noStrike">
                <a:solidFill>
                  <a:schemeClr val="dk1"/>
                </a:solidFill>
                <a:latin typeface="Arial"/>
                <a:ea typeface="Arial"/>
                <a:cs typeface="Arial"/>
                <a:sym typeface="Arial"/>
              </a:rPr>
              <a:t>twobox</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多行 </a:t>
            </a:r>
            <a:r>
              <a:rPr b="0" i="0" lang="en-US" sz="2000" u="none" cap="none" strike="noStrike">
                <a:solidFill>
                  <a:schemeClr val="dk1"/>
                </a:solidFill>
                <a:latin typeface="Arial"/>
                <a:ea typeface="Arial"/>
                <a:cs typeface="Arial"/>
                <a:sym typeface="Arial"/>
              </a:rPr>
              <a:t>textarea</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姓名</a:t>
            </a:r>
            <a:r>
              <a:rPr b="0" i="0" lang="en-US" sz="2000" u="none" cap="none" strike="noStrike">
                <a:solidFill>
                  <a:schemeClr val="dk1"/>
                </a:solidFill>
                <a:latin typeface="Arial"/>
                <a:ea typeface="Arial"/>
                <a:cs typeface="Arial"/>
                <a:sym typeface="Arial"/>
              </a:rPr>
              <a:t> name</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日期</a:t>
            </a:r>
            <a:r>
              <a:rPr b="0" i="0" lang="en-US" sz="2000" u="none" cap="none" strike="noStrike">
                <a:solidFill>
                  <a:schemeClr val="dk1"/>
                </a:solidFill>
                <a:latin typeface="Arial"/>
                <a:ea typeface="Arial"/>
                <a:cs typeface="Arial"/>
                <a:sym typeface="Arial"/>
              </a:rPr>
              <a:t> date</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集叢編號</a:t>
            </a:r>
            <a:r>
              <a:rPr b="0" i="0" lang="en-US" sz="2000" u="none" cap="none" strike="noStrike">
                <a:solidFill>
                  <a:schemeClr val="dk1"/>
                </a:solidFill>
                <a:latin typeface="Arial"/>
                <a:ea typeface="Arial"/>
                <a:cs typeface="Arial"/>
                <a:sym typeface="Arial"/>
              </a:rPr>
              <a:t> series</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下拉式選單</a:t>
            </a:r>
            <a:r>
              <a:rPr b="1" i="0" lang="en-US" sz="2000" u="none" cap="none" strike="noStrike">
                <a:solidFill>
                  <a:schemeClr val="dk1"/>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dropdown</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條列選單</a:t>
            </a:r>
            <a:r>
              <a:rPr b="0" i="0" lang="en-US" sz="2000" u="none" cap="none" strike="noStrike">
                <a:solidFill>
                  <a:schemeClr val="dk1"/>
                </a:solidFill>
                <a:latin typeface="Arial"/>
                <a:ea typeface="Arial"/>
                <a:cs typeface="Arial"/>
                <a:sym typeface="Arial"/>
              </a:rPr>
              <a:t> list</a:t>
            </a:r>
          </a:p>
        </p:txBody>
      </p:sp>
      <p:sp>
        <p:nvSpPr>
          <p:cNvPr id="1082" name="Shape 1082"/>
          <p:cNvSpPr txBox="1"/>
          <p:nvPr>
            <p:ph idx="2" type="body"/>
          </p:nvPr>
        </p:nvSpPr>
        <p:spPr>
          <a:xfrm>
            <a:off x="4211960" y="1076325"/>
            <a:ext cx="3888432" cy="5248275"/>
          </a:xfrm>
          <a:prstGeom prst="rect">
            <a:avLst/>
          </a:prstGeom>
          <a:noFill/>
          <a:ln>
            <a:noFill/>
          </a:ln>
        </p:spPr>
        <p:txBody>
          <a:bodyPr anchorCtr="0" anchor="ctr" bIns="45700" lIns="91425" rIns="91425" tIns="45700">
            <a:noAutofit/>
          </a:bodyPr>
          <a:lstStyle/>
          <a:p>
            <a:pPr indent="-342900" lvl="0" marL="342900" marR="0" rtl="0" algn="l">
              <a:lnSpc>
                <a:spcPct val="150000"/>
              </a:lnSpc>
              <a:spcBef>
                <a:spcPts val="0"/>
              </a:spcBef>
              <a:spcAft>
                <a:spcPts val="0"/>
              </a:spcAft>
              <a:buClr>
                <a:schemeClr val="hlink"/>
              </a:buClr>
              <a:buSzPct val="25000"/>
              <a:buFont typeface="Noto Sans Symbols"/>
              <a:buNone/>
            </a:pPr>
            <a:r>
              <a:rPr b="1" i="0" lang="en-US" sz="2800" u="none" cap="none" strike="noStrike">
                <a:solidFill>
                  <a:srgbClr val="597E38"/>
                </a:solidFill>
                <a:latin typeface="Arial"/>
                <a:ea typeface="Arial"/>
                <a:cs typeface="Arial"/>
                <a:sym typeface="Arial"/>
              </a:rPr>
              <a:t>DSpace-DLLL開發</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所見即得表單</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檔案上傳</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臺灣地址</a:t>
            </a:r>
          </a:p>
          <a:p>
            <a:pPr indent="-342900" lvl="0" marL="342900" marR="0" rtl="0" algn="l">
              <a:lnSpc>
                <a:spcPct val="150000"/>
              </a:lnSpc>
              <a:spcBef>
                <a:spcPts val="480"/>
              </a:spcBef>
              <a:spcAft>
                <a:spcPts val="0"/>
              </a:spcAft>
              <a:buClr>
                <a:schemeClr val="hlink"/>
              </a:buClr>
              <a:buSzPct val="100000"/>
              <a:buFont typeface="Noto Sans Symbols"/>
            </a:pPr>
            <a:r>
              <a:rPr b="1" i="0" lang="en-US" sz="2400" u="none" cap="none" strike="noStrike">
                <a:solidFill>
                  <a:schemeClr val="dk1"/>
                </a:solidFill>
                <a:latin typeface="Arial"/>
                <a:ea typeface="Arial"/>
                <a:cs typeface="Arial"/>
                <a:sym typeface="Arial"/>
              </a:rPr>
              <a:t>XML後設資料</a:t>
            </a:r>
          </a:p>
        </p:txBody>
      </p:sp>
      <p:sp>
        <p:nvSpPr>
          <p:cNvPr id="1083" name="Shape 108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7" name="Shape 1087"/>
        <p:cNvGrpSpPr/>
        <p:nvPr/>
      </p:nvGrpSpPr>
      <p:grpSpPr>
        <a:xfrm>
          <a:off x="0" y="0"/>
          <a:ext cx="0" cy="0"/>
          <a:chOff x="0" y="0"/>
          <a:chExt cx="0" cy="0"/>
        </a:xfrm>
      </p:grpSpPr>
      <p:sp>
        <p:nvSpPr>
          <p:cNvPr id="1088" name="Shape 1088"/>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輸入型態</a:t>
            </a:r>
            <a:r>
              <a:rPr lang="en-US"/>
              <a:t> (2/3)</a:t>
            </a:r>
          </a:p>
        </p:txBody>
      </p:sp>
      <p:sp>
        <p:nvSpPr>
          <p:cNvPr id="1089" name="Shape 108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id="1090" name="Shape 1090"/>
          <p:cNvPicPr preferRelativeResize="0"/>
          <p:nvPr/>
        </p:nvPicPr>
        <p:blipFill rotWithShape="1">
          <a:blip r:embed="rId3">
            <a:alphaModFix/>
          </a:blip>
          <a:srcRect b="0" l="0" r="0" t="0"/>
          <a:stretch/>
        </p:blipFill>
        <p:spPr>
          <a:xfrm>
            <a:off x="574222" y="1580469"/>
            <a:ext cx="3790800" cy="714300"/>
          </a:xfrm>
          <a:prstGeom prst="rect">
            <a:avLst/>
          </a:prstGeom>
          <a:solidFill>
            <a:srgbClr val="EEEEEE"/>
          </a:solidFill>
          <a:ln cap="sq" cmpd="sng" w="88900">
            <a:solidFill>
              <a:srgbClr val="FFFFFF"/>
            </a:solidFill>
            <a:prstDash val="solid"/>
            <a:miter/>
            <a:headEnd len="med" w="med" type="none"/>
            <a:tailEnd len="med" w="med" type="none"/>
          </a:ln>
        </p:spPr>
      </p:pic>
      <p:sp>
        <p:nvSpPr>
          <p:cNvPr id="1091" name="Shape 1091"/>
          <p:cNvSpPr txBox="1"/>
          <p:nvPr/>
        </p:nvSpPr>
        <p:spPr>
          <a:xfrm>
            <a:off x="3067502" y="2105636"/>
            <a:ext cx="1428299" cy="656700"/>
          </a:xfrm>
          <a:prstGeom prst="rect">
            <a:avLst/>
          </a:prstGeom>
          <a:solidFill>
            <a:schemeClr val="accent3"/>
          </a:solidFill>
          <a:ln cap="flat" cmpd="sng" w="25400">
            <a:solidFill>
              <a:srgbClr val="BBBBBB"/>
            </a:solidFill>
            <a:prstDash val="solid"/>
            <a:round/>
            <a:headEnd len="med" w="med" type="none"/>
            <a:tailEnd len="med" w="med" type="none"/>
          </a:ln>
        </p:spPr>
        <p:txBody>
          <a:bodyPr anchorCtr="0" anchor="b" bIns="45700" lIns="91425" rIns="91425" tIns="45700">
            <a:noAutofit/>
          </a:bodyPr>
          <a:lstStyle/>
          <a:p>
            <a:pPr indent="0" lvl="0" marL="0" marR="0" rtl="0" algn="ctr">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單欄表單</a:t>
            </a:r>
          </a:p>
          <a:p>
            <a:pPr indent="0" lvl="0" marL="0" marR="0" rtl="0" algn="ctr">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onebox</a:t>
            </a:r>
          </a:p>
        </p:txBody>
      </p:sp>
      <p:pic>
        <p:nvPicPr>
          <p:cNvPr id="1092" name="Shape 1092"/>
          <p:cNvPicPr preferRelativeResize="0"/>
          <p:nvPr/>
        </p:nvPicPr>
        <p:blipFill rotWithShape="1">
          <a:blip r:embed="rId4">
            <a:alphaModFix/>
          </a:blip>
          <a:srcRect b="0" l="0" r="0" t="0"/>
          <a:stretch/>
        </p:blipFill>
        <p:spPr>
          <a:xfrm>
            <a:off x="574222" y="3229656"/>
            <a:ext cx="3914700" cy="2952899"/>
          </a:xfrm>
          <a:prstGeom prst="rect">
            <a:avLst/>
          </a:prstGeom>
          <a:noFill/>
          <a:ln>
            <a:noFill/>
          </a:ln>
        </p:spPr>
      </p:pic>
      <p:sp>
        <p:nvSpPr>
          <p:cNvPr id="1093" name="Shape 1093"/>
          <p:cNvSpPr txBox="1"/>
          <p:nvPr/>
        </p:nvSpPr>
        <p:spPr>
          <a:xfrm>
            <a:off x="376219" y="5729900"/>
            <a:ext cx="2093400" cy="656700"/>
          </a:xfrm>
          <a:prstGeom prst="rect">
            <a:avLst/>
          </a:prstGeom>
          <a:solidFill>
            <a:schemeClr val="accent3"/>
          </a:solidFill>
          <a:ln cap="flat" cmpd="sng" w="25400">
            <a:solidFill>
              <a:srgbClr val="BBBBBB"/>
            </a:solidFill>
            <a:prstDash val="solid"/>
            <a:round/>
            <a:headEnd len="med" w="med" type="none"/>
            <a:tailEnd len="med" w="med" type="none"/>
          </a:ln>
        </p:spPr>
        <p:txBody>
          <a:bodyPr anchorCtr="0" anchor="b" bIns="45700" lIns="91425" rIns="91425" tIns="45700">
            <a:noAutofit/>
          </a:bodyPr>
          <a:lstStyle/>
          <a:p>
            <a:pPr indent="0" lvl="0" marL="0" marR="0" rtl="0" algn="ctr">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所見即得表單</a:t>
            </a:r>
          </a:p>
          <a:p>
            <a:pPr indent="0" lvl="0" marL="0" marR="0" rtl="0" algn="ctr">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texteditor</a:t>
            </a:r>
          </a:p>
        </p:txBody>
      </p:sp>
      <p:pic>
        <p:nvPicPr>
          <p:cNvPr id="1094" name="Shape 1094"/>
          <p:cNvPicPr preferRelativeResize="0"/>
          <p:nvPr/>
        </p:nvPicPr>
        <p:blipFill rotWithShape="1">
          <a:blip r:embed="rId5">
            <a:alphaModFix/>
          </a:blip>
          <a:srcRect b="0" l="0" r="0" t="0"/>
          <a:stretch/>
        </p:blipFill>
        <p:spPr>
          <a:xfrm>
            <a:off x="4912323" y="2924133"/>
            <a:ext cx="3831599" cy="846300"/>
          </a:xfrm>
          <a:prstGeom prst="rect">
            <a:avLst/>
          </a:prstGeom>
          <a:solidFill>
            <a:srgbClr val="EEEEEE"/>
          </a:solidFill>
          <a:ln cap="sq" cmpd="sng" w="88900">
            <a:solidFill>
              <a:srgbClr val="FFFFFF"/>
            </a:solidFill>
            <a:prstDash val="solid"/>
            <a:miter/>
            <a:headEnd len="med" w="med" type="none"/>
            <a:tailEnd len="med" w="med" type="none"/>
          </a:ln>
        </p:spPr>
      </p:pic>
      <p:sp>
        <p:nvSpPr>
          <p:cNvPr id="1095" name="Shape 1095"/>
          <p:cNvSpPr txBox="1"/>
          <p:nvPr/>
        </p:nvSpPr>
        <p:spPr>
          <a:xfrm>
            <a:off x="5629014" y="3770548"/>
            <a:ext cx="2261400" cy="656700"/>
          </a:xfrm>
          <a:prstGeom prst="rect">
            <a:avLst/>
          </a:prstGeom>
          <a:solidFill>
            <a:schemeClr val="accent3"/>
          </a:solidFill>
          <a:ln cap="flat" cmpd="sng" w="25400">
            <a:solidFill>
              <a:srgbClr val="BBBBBB"/>
            </a:solidFill>
            <a:prstDash val="solid"/>
            <a:round/>
            <a:headEnd len="med" w="med" type="none"/>
            <a:tailEnd len="med" w="med" type="none"/>
          </a:ln>
        </p:spPr>
        <p:txBody>
          <a:bodyPr anchorCtr="0" anchor="b" bIns="45700" lIns="91425" rIns="91425" tIns="45700">
            <a:noAutofit/>
          </a:bodyPr>
          <a:lstStyle/>
          <a:p>
            <a:pPr indent="0" lvl="0" marL="0" marR="0" rtl="0" algn="ctr">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檔案上傳表單</a:t>
            </a:r>
          </a:p>
          <a:p>
            <a:pPr indent="0" lvl="0" marL="0" marR="0" rtl="0" algn="ctr">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fileupload</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9" name="Shape 1099"/>
        <p:cNvGrpSpPr/>
        <p:nvPr/>
      </p:nvGrpSpPr>
      <p:grpSpPr>
        <a:xfrm>
          <a:off x="0" y="0"/>
          <a:ext cx="0" cy="0"/>
          <a:chOff x="0" y="0"/>
          <a:chExt cx="0" cy="0"/>
        </a:xfrm>
      </p:grpSpPr>
      <p:sp>
        <p:nvSpPr>
          <p:cNvPr id="1100" name="Shape 1100"/>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輸入型態</a:t>
            </a:r>
            <a:r>
              <a:rPr lang="en-US"/>
              <a:t> (3/3)</a:t>
            </a:r>
          </a:p>
        </p:txBody>
      </p:sp>
      <p:sp>
        <p:nvSpPr>
          <p:cNvPr id="1101" name="Shape 1101"/>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id="1102" name="Shape 1102"/>
          <p:cNvPicPr preferRelativeResize="0"/>
          <p:nvPr/>
        </p:nvPicPr>
        <p:blipFill rotWithShape="1">
          <a:blip r:embed="rId3">
            <a:alphaModFix/>
          </a:blip>
          <a:srcRect b="0" l="0" r="0" t="0"/>
          <a:stretch/>
        </p:blipFill>
        <p:spPr>
          <a:xfrm>
            <a:off x="712872" y="4622487"/>
            <a:ext cx="4095600" cy="876300"/>
          </a:xfrm>
          <a:prstGeom prst="rect">
            <a:avLst/>
          </a:prstGeom>
          <a:solidFill>
            <a:srgbClr val="EEEEEE"/>
          </a:solidFill>
          <a:ln cap="sq" cmpd="sng" w="88900">
            <a:solidFill>
              <a:srgbClr val="FFFFFF"/>
            </a:solidFill>
            <a:prstDash val="solid"/>
            <a:miter/>
            <a:headEnd len="med" w="med" type="none"/>
            <a:tailEnd len="med" w="med" type="none"/>
          </a:ln>
        </p:spPr>
      </p:pic>
      <p:sp>
        <p:nvSpPr>
          <p:cNvPr id="1103" name="Shape 1103"/>
          <p:cNvSpPr txBox="1"/>
          <p:nvPr/>
        </p:nvSpPr>
        <p:spPr>
          <a:xfrm>
            <a:off x="2062219" y="5498792"/>
            <a:ext cx="1884900" cy="656700"/>
          </a:xfrm>
          <a:prstGeom prst="rect">
            <a:avLst/>
          </a:prstGeom>
          <a:solidFill>
            <a:schemeClr val="accent3"/>
          </a:solidFill>
          <a:ln cap="flat" cmpd="sng" w="25400">
            <a:solidFill>
              <a:srgbClr val="BBBBBB"/>
            </a:solidFill>
            <a:prstDash val="solid"/>
            <a:round/>
            <a:headEnd len="med" w="med" type="none"/>
            <a:tailEnd len="med" w="med" type="none"/>
          </a:ln>
        </p:spPr>
        <p:txBody>
          <a:bodyPr anchorCtr="0" anchor="b" bIns="45700" lIns="91425" rIns="91425" tIns="45700">
            <a:noAutofit/>
          </a:bodyPr>
          <a:lstStyle/>
          <a:p>
            <a:pPr indent="0" lvl="0" marL="0" marR="0" rtl="0" algn="ctr">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下拉式表單</a:t>
            </a:r>
          </a:p>
          <a:p>
            <a:pPr indent="0" lvl="0" marL="0" marR="0" rtl="0" algn="ctr">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dropdown</a:t>
            </a:r>
          </a:p>
        </p:txBody>
      </p:sp>
      <p:pic>
        <p:nvPicPr>
          <p:cNvPr id="1104" name="Shape 1104"/>
          <p:cNvPicPr preferRelativeResize="0"/>
          <p:nvPr/>
        </p:nvPicPr>
        <p:blipFill rotWithShape="1">
          <a:blip r:embed="rId4">
            <a:alphaModFix/>
          </a:blip>
          <a:srcRect b="0" l="0" r="0" t="0"/>
          <a:stretch/>
        </p:blipFill>
        <p:spPr>
          <a:xfrm>
            <a:off x="764565" y="1345196"/>
            <a:ext cx="6524700" cy="2390700"/>
          </a:xfrm>
          <a:prstGeom prst="rect">
            <a:avLst/>
          </a:prstGeom>
          <a:solidFill>
            <a:srgbClr val="EEEEEE"/>
          </a:solidFill>
          <a:ln cap="sq" cmpd="sng" w="88900">
            <a:solidFill>
              <a:srgbClr val="FFFFFF"/>
            </a:solidFill>
            <a:prstDash val="solid"/>
            <a:miter/>
            <a:headEnd len="med" w="med" type="none"/>
            <a:tailEnd len="med" w="med" type="none"/>
          </a:ln>
        </p:spPr>
      </p:pic>
      <p:sp>
        <p:nvSpPr>
          <p:cNvPr id="1105" name="Shape 1105"/>
          <p:cNvSpPr txBox="1"/>
          <p:nvPr/>
        </p:nvSpPr>
        <p:spPr>
          <a:xfrm>
            <a:off x="6087844" y="1163717"/>
            <a:ext cx="2093399" cy="656700"/>
          </a:xfrm>
          <a:prstGeom prst="rect">
            <a:avLst/>
          </a:prstGeom>
          <a:solidFill>
            <a:schemeClr val="accent3"/>
          </a:solidFill>
          <a:ln cap="flat" cmpd="sng" w="25400">
            <a:solidFill>
              <a:srgbClr val="BBBBBB"/>
            </a:solidFill>
            <a:prstDash val="solid"/>
            <a:round/>
            <a:headEnd len="med" w="med" type="none"/>
            <a:tailEnd len="med" w="med" type="none"/>
          </a:ln>
        </p:spPr>
        <p:txBody>
          <a:bodyPr anchorCtr="0" anchor="b" bIns="45700" lIns="91425" rIns="91425" tIns="45700">
            <a:noAutofit/>
          </a:bodyPr>
          <a:lstStyle/>
          <a:p>
            <a:pPr indent="0" lvl="0" marL="0" marR="0" rtl="0" algn="ctr">
              <a:lnSpc>
                <a:spcPct val="75000"/>
              </a:lnSpc>
              <a:spcBef>
                <a:spcPts val="0"/>
              </a:spcBef>
              <a:spcAft>
                <a:spcPts val="0"/>
              </a:spcAft>
              <a:buSzPct val="25000"/>
              <a:buNone/>
            </a:pPr>
            <a:r>
              <a:rPr b="1" i="0" lang="en-US" sz="2400" u="none" cap="none" strike="noStrike">
                <a:solidFill>
                  <a:srgbClr val="3B5425"/>
                </a:solidFill>
                <a:latin typeface="Arial"/>
                <a:ea typeface="Arial"/>
                <a:cs typeface="Arial"/>
                <a:sym typeface="Arial"/>
              </a:rPr>
              <a:t>日期表單</a:t>
            </a:r>
          </a:p>
          <a:p>
            <a:pPr indent="0" lvl="0" marL="0" marR="0" rtl="0" algn="ctr">
              <a:lnSpc>
                <a:spcPct val="98750"/>
              </a:lnSpc>
              <a:spcBef>
                <a:spcPts val="0"/>
              </a:spcBef>
              <a:spcAft>
                <a:spcPts val="0"/>
              </a:spcAft>
              <a:buSzPct val="25000"/>
              <a:buNone/>
            </a:pPr>
            <a:r>
              <a:rPr b="0" i="0" lang="en-US" sz="1600" u="none" cap="none" strike="noStrike">
                <a:solidFill>
                  <a:srgbClr val="3B5425"/>
                </a:solidFill>
                <a:latin typeface="Arial"/>
                <a:ea typeface="Arial"/>
                <a:cs typeface="Arial"/>
                <a:sym typeface="Arial"/>
              </a:rPr>
              <a:t>date</a:t>
            </a:r>
          </a:p>
        </p:txBody>
      </p:sp>
      <p:sp>
        <p:nvSpPr>
          <p:cNvPr id="1106" name="Shape 1106"/>
          <p:cNvSpPr/>
          <p:nvPr/>
        </p:nvSpPr>
        <p:spPr>
          <a:xfrm>
            <a:off x="4540950" y="4622500"/>
            <a:ext cx="2692800" cy="1864800"/>
          </a:xfrm>
          <a:prstGeom prst="wedgeRoundRectCallout">
            <a:avLst>
              <a:gd fmla="val -68970" name="adj1"/>
              <a:gd fmla="val 11516" name="adj2"/>
              <a:gd fmla="val 16667" name="adj3"/>
            </a:avLst>
          </a:prstGeom>
          <a:gradFill>
            <a:gsLst>
              <a:gs pos="0">
                <a:srgbClr val="FFDDC5"/>
              </a:gs>
              <a:gs pos="35000">
                <a:srgbClr val="FFE8D6"/>
              </a:gs>
              <a:gs pos="100000">
                <a:srgbClr val="FFF6EF"/>
              </a:gs>
            </a:gsLst>
            <a:lin ang="16200038" scaled="0"/>
          </a:gradFill>
          <a:ln cap="flat" cmpd="sng" w="9525">
            <a:solidFill>
              <a:srgbClr val="DD8442"/>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Pair</a:t>
            </a:r>
          </a:p>
        </p:txBody>
      </p:sp>
      <p:graphicFrame>
        <p:nvGraphicFramePr>
          <p:cNvPr id="1107" name="Shape 1107"/>
          <p:cNvGraphicFramePr/>
          <p:nvPr/>
        </p:nvGraphicFramePr>
        <p:xfrm>
          <a:off x="4771655" y="5218110"/>
          <a:ext cx="2999999" cy="3000000"/>
        </p:xfrm>
        <a:graphic>
          <a:graphicData uri="http://schemas.openxmlformats.org/drawingml/2006/table">
            <a:tbl>
              <a:tblPr bandRow="1" firstRow="1">
                <a:noFill/>
                <a:tableStyleId>{B5F2B638-E3CB-4E58-83E9-2A7082102CB8}</a:tableStyleId>
              </a:tblPr>
              <a:tblGrid>
                <a:gridCol w="1250625"/>
                <a:gridCol w="1110875"/>
              </a:tblGrid>
              <a:tr h="360725">
                <a:tc>
                  <a:txBody>
                    <a:bodyPr>
                      <a:noAutofit/>
                    </a:bodyPr>
                    <a:lstStyle/>
                    <a:p>
                      <a:pPr lvl="0" rtl="0" algn="ctr">
                        <a:spcBef>
                          <a:spcPts val="0"/>
                        </a:spcBef>
                        <a:spcAft>
                          <a:spcPts val="0"/>
                        </a:spcAft>
                        <a:buSzPct val="25000"/>
                        <a:buNone/>
                      </a:pPr>
                      <a:r>
                        <a:rPr lang="en-US" sz="1600"/>
                        <a:t>displayed</a:t>
                      </a:r>
                    </a:p>
                    <a:p>
                      <a:pPr indent="0" lvl="0" marL="0" marR="0" rtl="0" algn="ctr">
                        <a:lnSpc>
                          <a:spcPct val="100000"/>
                        </a:lnSpc>
                        <a:spcBef>
                          <a:spcPts val="0"/>
                        </a:spcBef>
                        <a:spcAft>
                          <a:spcPts val="0"/>
                        </a:spcAft>
                        <a:buClr>
                          <a:schemeClr val="dk1"/>
                        </a:buClr>
                        <a:buSzPct val="25000"/>
                        <a:buNone/>
                      </a:pPr>
                      <a:r>
                        <a:rPr lang="en-US" sz="1800"/>
                        <a:t>(顯示值)</a:t>
                      </a:r>
                    </a:p>
                  </a:txBody>
                  <a:tcPr marT="0" marB="0" marR="62200" marL="62200"/>
                </a:tc>
                <a:tc>
                  <a:txBody>
                    <a:bodyPr>
                      <a:noAutofit/>
                    </a:bodyPr>
                    <a:lstStyle/>
                    <a:p>
                      <a:pPr lvl="0" rtl="0" algn="ctr">
                        <a:spcBef>
                          <a:spcPts val="0"/>
                        </a:spcBef>
                        <a:spcAft>
                          <a:spcPts val="0"/>
                        </a:spcAft>
                        <a:buSzPct val="25000"/>
                        <a:buNone/>
                      </a:pPr>
                      <a:r>
                        <a:rPr lang="en-US" sz="1600"/>
                        <a:t>Stored</a:t>
                      </a:r>
                    </a:p>
                    <a:p>
                      <a:pPr lvl="0" rtl="0" algn="ctr">
                        <a:spcBef>
                          <a:spcPts val="0"/>
                        </a:spcBef>
                        <a:spcAft>
                          <a:spcPts val="0"/>
                        </a:spcAft>
                        <a:buSzPct val="25000"/>
                        <a:buNone/>
                      </a:pPr>
                      <a:r>
                        <a:rPr lang="en-US" sz="1800"/>
                        <a:t>(儲存值)</a:t>
                      </a:r>
                    </a:p>
                  </a:txBody>
                  <a:tcPr marT="0" marB="0" marR="62200" marL="62200"/>
                </a:tc>
              </a:tr>
              <a:tr h="268450">
                <a:tc>
                  <a:txBody>
                    <a:bodyPr>
                      <a:noAutofit/>
                    </a:bodyPr>
                    <a:lstStyle/>
                    <a:p>
                      <a:pPr lvl="0" rtl="0" algn="ctr">
                        <a:spcBef>
                          <a:spcPts val="0"/>
                        </a:spcBef>
                        <a:spcAft>
                          <a:spcPts val="0"/>
                        </a:spcAft>
                        <a:buSzPct val="25000"/>
                        <a:buNone/>
                      </a:pPr>
                      <a:r>
                        <a:rPr lang="en-US" sz="1800"/>
                        <a:t>中文</a:t>
                      </a:r>
                    </a:p>
                  </a:txBody>
                  <a:tcPr marT="0" marB="0" marR="62200" marL="62200"/>
                </a:tc>
                <a:tc>
                  <a:txBody>
                    <a:bodyPr>
                      <a:noAutofit/>
                    </a:bodyPr>
                    <a:lstStyle/>
                    <a:p>
                      <a:pPr lvl="0" rtl="0" algn="ctr">
                        <a:spcBef>
                          <a:spcPts val="0"/>
                        </a:spcBef>
                        <a:spcAft>
                          <a:spcPts val="0"/>
                        </a:spcAft>
                        <a:buSzPct val="25000"/>
                        <a:buNone/>
                      </a:pPr>
                      <a:r>
                        <a:rPr lang="en-US" sz="1800"/>
                        <a:t>zh_tw</a:t>
                      </a:r>
                    </a:p>
                  </a:txBody>
                  <a:tcPr marT="0" marB="0" marR="62200" marL="6220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1" name="Shape 1111"/>
        <p:cNvGrpSpPr/>
        <p:nvPr/>
      </p:nvGrpSpPr>
      <p:grpSpPr>
        <a:xfrm>
          <a:off x="0" y="0"/>
          <a:ext cx="0" cy="0"/>
          <a:chOff x="0" y="0"/>
          <a:chExt cx="0" cy="0"/>
        </a:xfrm>
      </p:grpSpPr>
      <p:sp>
        <p:nvSpPr>
          <p:cNvPr id="1112" name="Shape 1112"/>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遞交表單編輯工具</a:t>
            </a:r>
          </a:p>
        </p:txBody>
      </p:sp>
      <p:pic>
        <p:nvPicPr>
          <p:cNvPr descr="2011-05-24_223754 編輯遞交表單.tif" id="1113" name="Shape 1113"/>
          <p:cNvPicPr preferRelativeResize="0"/>
          <p:nvPr>
            <p:ph idx="2" type="body"/>
          </p:nvPr>
        </p:nvPicPr>
        <p:blipFill rotWithShape="1">
          <a:blip r:embed="rId3">
            <a:alphaModFix/>
          </a:blip>
          <a:srcRect b="3593" l="15000" r="20318" t="16945"/>
          <a:stretch/>
        </p:blipFill>
        <p:spPr>
          <a:xfrm>
            <a:off x="2698775" y="1095255"/>
            <a:ext cx="6445223" cy="5762743"/>
          </a:xfrm>
          <a:prstGeom prst="rect">
            <a:avLst/>
          </a:prstGeom>
          <a:noFill/>
          <a:ln>
            <a:noFill/>
          </a:ln>
        </p:spPr>
      </p:pic>
      <p:sp>
        <p:nvSpPr>
          <p:cNvPr id="1114" name="Shape 1114"/>
          <p:cNvSpPr/>
          <p:nvPr/>
        </p:nvSpPr>
        <p:spPr>
          <a:xfrm>
            <a:off x="2699791" y="1700808"/>
            <a:ext cx="5904656" cy="1152128"/>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15" name="Shape 1115"/>
          <p:cNvSpPr/>
          <p:nvPr/>
        </p:nvSpPr>
        <p:spPr>
          <a:xfrm>
            <a:off x="2699791" y="2852935"/>
            <a:ext cx="3024335" cy="72008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16" name="Shape 1116"/>
          <p:cNvSpPr/>
          <p:nvPr/>
        </p:nvSpPr>
        <p:spPr>
          <a:xfrm>
            <a:off x="3131840" y="3573016"/>
            <a:ext cx="6012160" cy="3284983"/>
          </a:xfrm>
          <a:prstGeom prst="roundRect">
            <a:avLst>
              <a:gd fmla="val 4152"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17" name="Shape 1117"/>
          <p:cNvSpPr/>
          <p:nvPr/>
        </p:nvSpPr>
        <p:spPr>
          <a:xfrm>
            <a:off x="539552" y="1988840"/>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表單設定</a:t>
            </a:r>
          </a:p>
        </p:txBody>
      </p:sp>
      <p:sp>
        <p:nvSpPr>
          <p:cNvPr id="1118" name="Shape 1118"/>
          <p:cNvSpPr/>
          <p:nvPr/>
        </p:nvSpPr>
        <p:spPr>
          <a:xfrm>
            <a:off x="539552" y="2924943"/>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頁設定</a:t>
            </a:r>
          </a:p>
        </p:txBody>
      </p:sp>
      <p:sp>
        <p:nvSpPr>
          <p:cNvPr id="1119" name="Shape 1119"/>
          <p:cNvSpPr/>
          <p:nvPr/>
        </p:nvSpPr>
        <p:spPr>
          <a:xfrm>
            <a:off x="539552" y="4927476"/>
            <a:ext cx="1512167" cy="576064"/>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latin typeface="Arial"/>
                <a:ea typeface="Arial"/>
                <a:cs typeface="Arial"/>
                <a:sym typeface="Arial"/>
              </a:rPr>
              <a:t>欄位設定</a:t>
            </a:r>
          </a:p>
        </p:txBody>
      </p:sp>
      <p:cxnSp>
        <p:nvCxnSpPr>
          <p:cNvPr id="1120" name="Shape 1120"/>
          <p:cNvCxnSpPr>
            <a:stCxn id="1117" idx="3"/>
            <a:endCxn id="1114" idx="1"/>
          </p:cNvCxnSpPr>
          <p:nvPr/>
        </p:nvCxnSpPr>
        <p:spPr>
          <a:xfrm>
            <a:off x="2051719" y="2276872"/>
            <a:ext cx="648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1121" name="Shape 1121"/>
          <p:cNvCxnSpPr>
            <a:stCxn id="1118" idx="3"/>
            <a:endCxn id="1115" idx="1"/>
          </p:cNvCxnSpPr>
          <p:nvPr/>
        </p:nvCxnSpPr>
        <p:spPr>
          <a:xfrm>
            <a:off x="2051719" y="3212975"/>
            <a:ext cx="648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cxnSp>
        <p:nvCxnSpPr>
          <p:cNvPr id="1122" name="Shape 1122"/>
          <p:cNvCxnSpPr>
            <a:stCxn id="1119" idx="3"/>
            <a:endCxn id="1116" idx="1"/>
          </p:cNvCxnSpPr>
          <p:nvPr/>
        </p:nvCxnSpPr>
        <p:spPr>
          <a:xfrm>
            <a:off x="2051719" y="5215508"/>
            <a:ext cx="10800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123" name="Shape 112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sp>
        <p:nvSpPr>
          <p:cNvPr id="1128" name="Shape 1128"/>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遞交表單編輯欄位設定</a:t>
            </a:r>
          </a:p>
        </p:txBody>
      </p:sp>
      <p:sp>
        <p:nvSpPr>
          <p:cNvPr id="1129" name="Shape 112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pic>
        <p:nvPicPr>
          <p:cNvPr id="1130" name="Shape 1130"/>
          <p:cNvPicPr preferRelativeResize="0"/>
          <p:nvPr>
            <p:ph idx="2" type="body"/>
          </p:nvPr>
        </p:nvPicPr>
        <p:blipFill rotWithShape="1">
          <a:blip r:embed="rId3">
            <a:alphaModFix/>
          </a:blip>
          <a:srcRect b="2868" l="0" r="0" t="0"/>
          <a:stretch/>
        </p:blipFill>
        <p:spPr>
          <a:xfrm>
            <a:off x="2451925" y="993174"/>
            <a:ext cx="5687400" cy="5864700"/>
          </a:xfrm>
          <a:prstGeom prst="rect">
            <a:avLst/>
          </a:prstGeom>
          <a:noFill/>
          <a:ln>
            <a:noFill/>
          </a:ln>
        </p:spPr>
      </p:pic>
      <p:sp>
        <p:nvSpPr>
          <p:cNvPr id="1131" name="Shape 1131"/>
          <p:cNvSpPr/>
          <p:nvPr/>
        </p:nvSpPr>
        <p:spPr>
          <a:xfrm>
            <a:off x="2550925" y="2108575"/>
            <a:ext cx="1994700" cy="3603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32" name="Shape 1132"/>
          <p:cNvSpPr/>
          <p:nvPr/>
        </p:nvSpPr>
        <p:spPr>
          <a:xfrm>
            <a:off x="257725" y="1905150"/>
            <a:ext cx="1547400" cy="5637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後設資料</a:t>
            </a:r>
            <a:br>
              <a:rPr lang="en-US" sz="2000">
                <a:solidFill>
                  <a:srgbClr val="FFFFFF"/>
                </a:solidFill>
              </a:rPr>
            </a:br>
            <a:r>
              <a:rPr lang="en-US" sz="2000">
                <a:solidFill>
                  <a:srgbClr val="FFFFFF"/>
                </a:solidFill>
              </a:rPr>
              <a:t>欄位</a:t>
            </a:r>
          </a:p>
        </p:txBody>
      </p:sp>
      <p:sp>
        <p:nvSpPr>
          <p:cNvPr id="1133" name="Shape 1133"/>
          <p:cNvSpPr/>
          <p:nvPr/>
        </p:nvSpPr>
        <p:spPr>
          <a:xfrm>
            <a:off x="2550925" y="2468875"/>
            <a:ext cx="4436100" cy="5760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34" name="Shape 1134"/>
          <p:cNvSpPr/>
          <p:nvPr/>
        </p:nvSpPr>
        <p:spPr>
          <a:xfrm>
            <a:off x="2550925" y="3044875"/>
            <a:ext cx="2044500" cy="2709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35" name="Shape 1135"/>
          <p:cNvSpPr/>
          <p:nvPr/>
        </p:nvSpPr>
        <p:spPr>
          <a:xfrm>
            <a:off x="2550925" y="3315775"/>
            <a:ext cx="2818500" cy="317700"/>
          </a:xfrm>
          <a:prstGeom prst="roundRect">
            <a:avLst>
              <a:gd fmla="val 9081" name="adj"/>
            </a:avLst>
          </a:prstGeom>
          <a:noFill/>
          <a:ln cap="flat" cmpd="sng" w="28575">
            <a:solidFill>
              <a:srgbClr val="FF0000"/>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cxnSp>
        <p:nvCxnSpPr>
          <p:cNvPr id="1136" name="Shape 1136"/>
          <p:cNvCxnSpPr>
            <a:stCxn id="1132" idx="3"/>
            <a:endCxn id="1131" idx="1"/>
          </p:cNvCxnSpPr>
          <p:nvPr/>
        </p:nvCxnSpPr>
        <p:spPr>
          <a:xfrm>
            <a:off x="1805125" y="2187000"/>
            <a:ext cx="745800" cy="10170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137" name="Shape 1137"/>
          <p:cNvSpPr/>
          <p:nvPr/>
        </p:nvSpPr>
        <p:spPr>
          <a:xfrm>
            <a:off x="257725" y="257672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必須填寫</a:t>
            </a:r>
          </a:p>
        </p:txBody>
      </p:sp>
      <p:cxnSp>
        <p:nvCxnSpPr>
          <p:cNvPr id="1138" name="Shape 1138"/>
          <p:cNvCxnSpPr>
            <a:stCxn id="1137" idx="3"/>
            <a:endCxn id="1139" idx="1"/>
          </p:cNvCxnSpPr>
          <p:nvPr/>
        </p:nvCxnSpPr>
        <p:spPr>
          <a:xfrm>
            <a:off x="1805125" y="2756875"/>
            <a:ext cx="7458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140" name="Shape 1140"/>
          <p:cNvSpPr/>
          <p:nvPr/>
        </p:nvSpPr>
        <p:spPr>
          <a:xfrm>
            <a:off x="257725" y="300017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允許重複</a:t>
            </a:r>
          </a:p>
        </p:txBody>
      </p:sp>
      <p:cxnSp>
        <p:nvCxnSpPr>
          <p:cNvPr id="1141" name="Shape 1141"/>
          <p:cNvCxnSpPr>
            <a:stCxn id="1140" idx="3"/>
            <a:endCxn id="1142" idx="1"/>
          </p:cNvCxnSpPr>
          <p:nvPr/>
        </p:nvCxnSpPr>
        <p:spPr>
          <a:xfrm>
            <a:off x="1805125" y="3180325"/>
            <a:ext cx="745800" cy="0"/>
          </a:xfrm>
          <a:prstGeom prst="straightConnector1">
            <a:avLst/>
          </a:prstGeom>
          <a:solidFill>
            <a:schemeClr val="accent1"/>
          </a:solidFill>
          <a:ln cap="flat" cmpd="sng" w="28575">
            <a:solidFill>
              <a:srgbClr val="FF0000"/>
            </a:solidFill>
            <a:prstDash val="solid"/>
            <a:round/>
            <a:headEnd len="med" w="med" type="none"/>
            <a:tailEnd len="lg" w="lg" type="stealth"/>
          </a:ln>
        </p:spPr>
      </p:cxnSp>
      <p:sp>
        <p:nvSpPr>
          <p:cNvPr id="1143" name="Shape 1143"/>
          <p:cNvSpPr/>
          <p:nvPr/>
        </p:nvSpPr>
        <p:spPr>
          <a:xfrm>
            <a:off x="257725" y="3603775"/>
            <a:ext cx="1547400" cy="360300"/>
          </a:xfrm>
          <a:prstGeom prst="roundRect">
            <a:avLst>
              <a:gd fmla="val 16667" name="adj"/>
            </a:avLst>
          </a:prstGeom>
          <a:solidFill>
            <a:srgbClr val="FF0000"/>
          </a:solidFill>
          <a:ln cap="flat" cmpd="sng" w="19050">
            <a:solidFill>
              <a:srgbClr val="FF0000"/>
            </a:solidFill>
            <a:prstDash val="solid"/>
            <a:round/>
            <a:headEnd len="med" w="med" type="none"/>
            <a:tailEnd len="med" w="med" type="none"/>
          </a:ln>
          <a:effectLst>
            <a:outerShdw blurRad="39999" rotWithShape="0" dir="5400000" dist="20000">
              <a:srgbClr val="000000">
                <a:alpha val="37650"/>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rgbClr val="C00000"/>
              </a:buClr>
              <a:buSzPct val="25000"/>
              <a:buFont typeface="Arial"/>
              <a:buNone/>
            </a:pPr>
            <a:r>
              <a:rPr lang="en-US" sz="2000">
                <a:solidFill>
                  <a:srgbClr val="FFFFFF"/>
                </a:solidFill>
              </a:rPr>
              <a:t>輸入形態</a:t>
            </a:r>
          </a:p>
        </p:txBody>
      </p:sp>
      <p:cxnSp>
        <p:nvCxnSpPr>
          <p:cNvPr id="1144" name="Shape 1144"/>
          <p:cNvCxnSpPr>
            <a:stCxn id="1143" idx="3"/>
            <a:endCxn id="1135" idx="1"/>
          </p:cNvCxnSpPr>
          <p:nvPr/>
        </p:nvCxnSpPr>
        <p:spPr>
          <a:xfrm flipH="1" rot="10800000">
            <a:off x="1805125" y="3474625"/>
            <a:ext cx="745800" cy="309300"/>
          </a:xfrm>
          <a:prstGeom prst="straightConnector1">
            <a:avLst/>
          </a:prstGeom>
          <a:solidFill>
            <a:schemeClr val="accent1"/>
          </a:solidFill>
          <a:ln cap="flat" cmpd="sng" w="28575">
            <a:solidFill>
              <a:srgbClr val="FF0000"/>
            </a:solidFill>
            <a:prstDash val="solid"/>
            <a:round/>
            <a:headEnd len="med" w="med" type="none"/>
            <a:tailEnd len="lg" w="lg" type="stealth"/>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8" name="Shape 1148"/>
        <p:cNvGrpSpPr/>
        <p:nvPr/>
      </p:nvGrpSpPr>
      <p:grpSpPr>
        <a:xfrm>
          <a:off x="0" y="0"/>
          <a:ext cx="0" cy="0"/>
          <a:chOff x="0" y="0"/>
          <a:chExt cx="0" cy="0"/>
        </a:xfrm>
      </p:grpSpPr>
      <p:sp>
        <p:nvSpPr>
          <p:cNvPr id="1149" name="Shape 1149"/>
          <p:cNvSpPr/>
          <p:nvPr/>
        </p:nvSpPr>
        <p:spPr>
          <a:xfrm>
            <a:off x="0" y="2924943"/>
            <a:ext cx="9144000" cy="1656183"/>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150" name="Shape 1150"/>
          <p:cNvSpPr/>
          <p:nvPr/>
        </p:nvSpPr>
        <p:spPr>
          <a:xfrm>
            <a:off x="0" y="3356992"/>
            <a:ext cx="9144000" cy="1224135"/>
          </a:xfrm>
          <a:prstGeom prst="rect">
            <a:avLst/>
          </a:prstGeom>
          <a:solidFill>
            <a:schemeClr val="folHlink">
              <a:alpha val="39607"/>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51" name="Shape 1151"/>
          <p:cNvSpPr txBox="1"/>
          <p:nvPr>
            <p:ph type="title"/>
          </p:nvPr>
        </p:nvSpPr>
        <p:spPr>
          <a:xfrm>
            <a:off x="2015408" y="3306101"/>
            <a:ext cx="5794800" cy="1362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b="1" i="0" lang="en-US" sz="4000" u="none" cap="none" strike="noStrike">
                <a:solidFill>
                  <a:srgbClr val="001933"/>
                </a:solidFill>
                <a:latin typeface="Arial"/>
                <a:ea typeface="Arial"/>
                <a:cs typeface="Arial"/>
                <a:sym typeface="Arial"/>
              </a:rPr>
              <a:t>臺灣百年圖書館史</a:t>
            </a:r>
            <a:br>
              <a:rPr b="1" i="0" lang="en-US" sz="4000" u="none" cap="none" strike="noStrike">
                <a:solidFill>
                  <a:srgbClr val="001933"/>
                </a:solidFill>
                <a:latin typeface="Arial"/>
                <a:ea typeface="Arial"/>
                <a:cs typeface="Arial"/>
                <a:sym typeface="Arial"/>
              </a:rPr>
            </a:br>
            <a:r>
              <a:rPr b="1" i="0" lang="en-US" sz="4000" u="none" cap="none" strike="noStrike">
                <a:solidFill>
                  <a:srgbClr val="001933"/>
                </a:solidFill>
                <a:latin typeface="Arial"/>
                <a:ea typeface="Arial"/>
                <a:cs typeface="Arial"/>
                <a:sym typeface="Arial"/>
              </a:rPr>
              <a:t>數位圖書館 </a:t>
            </a:r>
          </a:p>
        </p:txBody>
      </p:sp>
      <p:sp>
        <p:nvSpPr>
          <p:cNvPr id="1152" name="Shape 1152"/>
          <p:cNvSpPr/>
          <p:nvPr/>
        </p:nvSpPr>
        <p:spPr>
          <a:xfrm>
            <a:off x="2015391" y="4614226"/>
            <a:ext cx="4256400" cy="831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u="sng">
                <a:solidFill>
                  <a:schemeClr val="hlink"/>
                </a:solidFill>
                <a:latin typeface="Verdana"/>
                <a:ea typeface="Verdana"/>
                <a:cs typeface="Verdana"/>
                <a:sym typeface="Verdana"/>
                <a:hlinkClick r:id="rId3"/>
              </a:rPr>
              <a:t>http://tlh.lias.nccu.edu.tw</a:t>
            </a:r>
          </a:p>
          <a:p>
            <a:pPr indent="0" lvl="0" marL="0" marR="0" rtl="0" algn="l">
              <a:spcBef>
                <a:spcPts val="0"/>
              </a:spcBef>
              <a:buNone/>
            </a:pPr>
            <a:r>
              <a:t/>
            </a:r>
            <a:endParaRPr sz="2400">
              <a:solidFill>
                <a:schemeClr val="dk1"/>
              </a:solidFill>
              <a:latin typeface="Verdana"/>
              <a:ea typeface="Verdana"/>
              <a:cs typeface="Verdana"/>
              <a:sym typeface="Verdana"/>
            </a:endParaRPr>
          </a:p>
        </p:txBody>
      </p:sp>
      <p:pic>
        <p:nvPicPr>
          <p:cNvPr descr="2011-05-24_233541 TLH Header.tif" id="1153" name="Shape 1153"/>
          <p:cNvPicPr preferRelativeResize="0"/>
          <p:nvPr/>
        </p:nvPicPr>
        <p:blipFill rotWithShape="1">
          <a:blip r:embed="rId4">
            <a:alphaModFix/>
          </a:blip>
          <a:srcRect b="39534" l="0" r="57267" t="0"/>
          <a:stretch/>
        </p:blipFill>
        <p:spPr>
          <a:xfrm>
            <a:off x="0" y="3356974"/>
            <a:ext cx="1977000" cy="1224000"/>
          </a:xfrm>
          <a:prstGeom prst="rect">
            <a:avLst/>
          </a:prstGeom>
          <a:noFill/>
          <a:ln>
            <a:noFill/>
          </a:ln>
        </p:spPr>
      </p:pic>
      <p:sp>
        <p:nvSpPr>
          <p:cNvPr id="1154" name="Shape 1154"/>
          <p:cNvSpPr/>
          <p:nvPr/>
        </p:nvSpPr>
        <p:spPr>
          <a:xfrm>
            <a:off x="7848600" y="36983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55" name="Shape 1155"/>
          <p:cNvSpPr/>
          <p:nvPr/>
        </p:nvSpPr>
        <p:spPr>
          <a:xfrm>
            <a:off x="8382000" y="339355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56" name="Shape 1156"/>
          <p:cNvSpPr/>
          <p:nvPr/>
        </p:nvSpPr>
        <p:spPr>
          <a:xfrm>
            <a:off x="8372475" y="3984103"/>
            <a:ext cx="609599" cy="533399"/>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157" name="Shape 1157"/>
          <p:cNvSpPr txBox="1"/>
          <p:nvPr/>
        </p:nvSpPr>
        <p:spPr>
          <a:xfrm>
            <a:off x="8362950" y="4130400"/>
            <a:ext cx="609600" cy="2286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fld id="{00000000-1234-1234-1234-123412341234}" type="slidenum">
              <a:rPr b="0" i="0" lang="en-US" sz="1600" u="none" cap="none" strike="noStrike">
                <a:solidFill>
                  <a:schemeClr val="lt1"/>
                </a:solidFill>
                <a:latin typeface="Verdana"/>
                <a:ea typeface="Verdana"/>
                <a:cs typeface="Verdana"/>
                <a:sym typeface="Verdana"/>
              </a:rPr>
              <a:t>‹#›</a:t>
            </a:fld>
          </a:p>
        </p:txBody>
      </p:sp>
      <p:sp>
        <p:nvSpPr>
          <p:cNvPr id="1158" name="Shape 1158"/>
          <p:cNvSpPr txBox="1"/>
          <p:nvPr>
            <p:ph type="title"/>
          </p:nvPr>
        </p:nvSpPr>
        <p:spPr>
          <a:xfrm>
            <a:off x="2017727" y="2710250"/>
            <a:ext cx="4834800" cy="660000"/>
          </a:xfrm>
          <a:prstGeom prst="rect">
            <a:avLst/>
          </a:prstGeom>
          <a:noFill/>
          <a:ln>
            <a:noFill/>
          </a:ln>
        </p:spPr>
        <p:txBody>
          <a:bodyPr anchorCtr="0" anchor="t" bIns="45700" lIns="91425" rIns="91425" tIns="45700">
            <a:noAutofit/>
          </a:bodyPr>
          <a:lstStyle/>
          <a:p>
            <a:pPr lvl="0" rtl="0">
              <a:spcBef>
                <a:spcPts val="0"/>
              </a:spcBef>
              <a:buNone/>
            </a:pPr>
            <a:r>
              <a:rPr lang="en-US" sz="3000"/>
              <a:t>應用與進階開發實例1</a:t>
            </a:r>
          </a:p>
        </p:txBody>
      </p:sp>
      <p:sp>
        <p:nvSpPr>
          <p:cNvPr id="1159" name="Shape 1159"/>
          <p:cNvSpPr txBox="1"/>
          <p:nvPr>
            <p:ph idx="1" type="body"/>
          </p:nvPr>
        </p:nvSpPr>
        <p:spPr>
          <a:xfrm>
            <a:off x="2017720" y="1210075"/>
            <a:ext cx="48348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3.</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3" name="Shape 1163"/>
        <p:cNvGrpSpPr/>
        <p:nvPr/>
      </p:nvGrpSpPr>
      <p:grpSpPr>
        <a:xfrm>
          <a:off x="0" y="0"/>
          <a:ext cx="0" cy="0"/>
          <a:chOff x="0" y="0"/>
          <a:chExt cx="0" cy="0"/>
        </a:xfrm>
      </p:grpSpPr>
      <p:sp>
        <p:nvSpPr>
          <p:cNvPr id="1164" name="Shape 1164"/>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首頁</a:t>
            </a:r>
          </a:p>
        </p:txBody>
      </p:sp>
      <p:sp>
        <p:nvSpPr>
          <p:cNvPr id="1165" name="Shape 1165"/>
          <p:cNvSpPr txBox="1"/>
          <p:nvPr>
            <p:ph idx="10" type="dt"/>
          </p:nvPr>
        </p:nvSpPr>
        <p:spPr>
          <a:xfrm>
            <a:off x="457200" y="6519862"/>
            <a:ext cx="2133599" cy="2444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2011/5/27</a:t>
            </a:r>
          </a:p>
        </p:txBody>
      </p:sp>
      <p:sp>
        <p:nvSpPr>
          <p:cNvPr id="1166" name="Shape 1166"/>
          <p:cNvSpPr txBox="1"/>
          <p:nvPr>
            <p:ph idx="12" type="sldNum"/>
          </p:nvPr>
        </p:nvSpPr>
        <p:spPr>
          <a:xfrm>
            <a:off x="8139325" y="6386525"/>
            <a:ext cx="7521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pic>
        <p:nvPicPr>
          <p:cNvPr id="1167" name="Shape 1167"/>
          <p:cNvPicPr preferRelativeResize="0"/>
          <p:nvPr/>
        </p:nvPicPr>
        <p:blipFill rotWithShape="1">
          <a:blip r:embed="rId3">
            <a:alphaModFix/>
          </a:blip>
          <a:srcRect b="1840" l="0" r="0" t="0"/>
          <a:stretch/>
        </p:blipFill>
        <p:spPr>
          <a:xfrm>
            <a:off x="0" y="0"/>
            <a:ext cx="9144000" cy="6858000"/>
          </a:xfrm>
          <a:prstGeom prst="rect">
            <a:avLst/>
          </a:prstGeom>
          <a:noFill/>
          <a:ln>
            <a:noFill/>
          </a:ln>
        </p:spPr>
      </p:pic>
      <p:sp>
        <p:nvSpPr>
          <p:cNvPr id="1168" name="Shape 116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2" name="Shape 1172"/>
        <p:cNvGrpSpPr/>
        <p:nvPr/>
      </p:nvGrpSpPr>
      <p:grpSpPr>
        <a:xfrm>
          <a:off x="0" y="0"/>
          <a:ext cx="0" cy="0"/>
          <a:chOff x="0" y="0"/>
          <a:chExt cx="0" cy="0"/>
        </a:xfrm>
      </p:grpSpPr>
      <p:sp>
        <p:nvSpPr>
          <p:cNvPr id="1173" name="Shape 1173"/>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建置背景、內容與成果</a:t>
            </a:r>
          </a:p>
        </p:txBody>
      </p:sp>
      <p:sp>
        <p:nvSpPr>
          <p:cNvPr id="1174" name="Shape 1174"/>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342900" lvl="0" marL="342900" marR="0" rtl="0" algn="l">
              <a:spcBef>
                <a:spcPts val="0"/>
              </a:spcBef>
              <a:spcAft>
                <a:spcPts val="0"/>
              </a:spcAft>
              <a:buClr>
                <a:schemeClr val="hlink"/>
              </a:buClr>
              <a:buSzPct val="100000"/>
              <a:buFont typeface="Noto Sans Symbols"/>
            </a:pPr>
            <a:r>
              <a:rPr b="1" i="0" lang="en-US" sz="2800" u="none" cap="none" strike="noStrike">
                <a:solidFill>
                  <a:srgbClr val="597E38"/>
                </a:solidFill>
                <a:latin typeface="Arial"/>
                <a:ea typeface="Arial"/>
                <a:cs typeface="Arial"/>
                <a:sym typeface="Arial"/>
              </a:rPr>
              <a:t>國立政治大學圖書資訊與檔案學研究所</a:t>
            </a:r>
            <a:r>
              <a:rPr b="0" i="0" lang="en-US" sz="2800" u="none" cap="none" strike="noStrike">
                <a:solidFill>
                  <a:schemeClr val="dk1"/>
                </a:solidFill>
                <a:latin typeface="Arial"/>
                <a:ea typeface="Arial"/>
                <a:cs typeface="Arial"/>
                <a:sym typeface="Arial"/>
              </a:rPr>
              <a:t>於政治大學發展一流頂尖大學計畫支援，以DSpace-DLLL為基礎發展</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以</a:t>
            </a:r>
            <a:r>
              <a:rPr b="1" i="0" lang="en-US" sz="2800" u="none" cap="none" strike="noStrike">
                <a:solidFill>
                  <a:srgbClr val="597E38"/>
                </a:solidFill>
                <a:latin typeface="Arial"/>
                <a:ea typeface="Arial"/>
                <a:cs typeface="Arial"/>
                <a:sym typeface="Arial"/>
              </a:rPr>
              <a:t>臺灣圖書館事業</a:t>
            </a:r>
            <a:r>
              <a:rPr b="0" i="0" lang="en-US" sz="2800" u="none" cap="none" strike="noStrike">
                <a:solidFill>
                  <a:schemeClr val="dk1"/>
                </a:solidFill>
                <a:latin typeface="Arial"/>
                <a:ea typeface="Arial"/>
                <a:cs typeface="Arial"/>
                <a:sym typeface="Arial"/>
              </a:rPr>
              <a:t>過去百年發展歷史為主，時間範圍包括1900年至2006年</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涵蓋圖書館事業綜述、國家圖書館、公共圖書館、學術圖書館、圖書館相關學會、圖書資訊學教育、圖書館事業歷史、大事紀要、圖書館建築、人物、事件等</a:t>
            </a:r>
          </a:p>
          <a:p>
            <a:pPr indent="-342900" lvl="0" marL="342900" marR="0" rtl="0" algn="l">
              <a:spcBef>
                <a:spcPts val="560"/>
              </a:spcBef>
              <a:spcAft>
                <a:spcPts val="0"/>
              </a:spcAft>
              <a:buClr>
                <a:schemeClr val="hlink"/>
              </a:buClr>
              <a:buSzPct val="100000"/>
              <a:buFont typeface="Noto Sans Symbols"/>
            </a:pPr>
            <a:r>
              <a:rPr b="0" i="0" lang="en-US" sz="2800" u="none" cap="none" strike="noStrike">
                <a:solidFill>
                  <a:schemeClr val="dk1"/>
                </a:solidFill>
                <a:latin typeface="Arial"/>
                <a:ea typeface="Arial"/>
                <a:cs typeface="Arial"/>
                <a:sym typeface="Arial"/>
              </a:rPr>
              <a:t>201</a:t>
            </a:r>
            <a:r>
              <a:rPr lang="en-US"/>
              <a:t>6</a:t>
            </a:r>
            <a:r>
              <a:rPr b="0" i="0" lang="en-US" sz="2800" u="none" cap="none" strike="noStrike">
                <a:solidFill>
                  <a:schemeClr val="dk1"/>
                </a:solidFill>
                <a:latin typeface="Arial"/>
                <a:ea typeface="Arial"/>
                <a:cs typeface="Arial"/>
                <a:sym typeface="Arial"/>
              </a:rPr>
              <a:t>年</a:t>
            </a:r>
            <a:r>
              <a:rPr lang="en-US"/>
              <a:t>11</a:t>
            </a:r>
            <a:r>
              <a:rPr b="0" i="0" lang="en-US" sz="2800" u="none" cap="none" strike="noStrike">
                <a:solidFill>
                  <a:schemeClr val="dk1"/>
                </a:solidFill>
                <a:latin typeface="Arial"/>
                <a:ea typeface="Arial"/>
                <a:cs typeface="Arial"/>
                <a:sym typeface="Arial"/>
              </a:rPr>
              <a:t>月為止已有12</a:t>
            </a:r>
            <a:r>
              <a:rPr lang="en-US"/>
              <a:t>62</a:t>
            </a:r>
            <a:r>
              <a:rPr b="0" i="0" lang="en-US" sz="2800" u="none" cap="none" strike="noStrike">
                <a:solidFill>
                  <a:schemeClr val="dk1"/>
                </a:solidFill>
                <a:latin typeface="Arial"/>
                <a:ea typeface="Arial"/>
                <a:cs typeface="Arial"/>
                <a:sym typeface="Arial"/>
              </a:rPr>
              <a:t>筆建檔</a:t>
            </a:r>
          </a:p>
        </p:txBody>
      </p:sp>
      <p:sp>
        <p:nvSpPr>
          <p:cNvPr id="1175" name="Shape 117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0" name="Shape 1180"/>
        <p:cNvGrpSpPr/>
        <p:nvPr/>
      </p:nvGrpSpPr>
      <p:grpSpPr>
        <a:xfrm>
          <a:off x="0" y="0"/>
          <a:ext cx="0" cy="0"/>
          <a:chOff x="0" y="0"/>
          <a:chExt cx="0" cy="0"/>
        </a:xfrm>
      </p:grpSpPr>
      <p:sp>
        <p:nvSpPr>
          <p:cNvPr id="1181" name="Shape 1181"/>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內容資料層級架構</a:t>
            </a:r>
          </a:p>
        </p:txBody>
      </p:sp>
      <p:sp>
        <p:nvSpPr>
          <p:cNvPr id="1182" name="Shape 1182"/>
          <p:cNvSpPr txBox="1"/>
          <p:nvPr>
            <p:ph idx="1" type="body"/>
          </p:nvPr>
        </p:nvSpPr>
        <p:spPr>
          <a:xfrm>
            <a:off x="245150" y="1076325"/>
            <a:ext cx="3975000" cy="5248200"/>
          </a:xfrm>
          <a:prstGeom prst="rect">
            <a:avLst/>
          </a:prstGeom>
        </p:spPr>
        <p:txBody>
          <a:bodyPr anchorCtr="0" anchor="t" bIns="91425" lIns="91425" rIns="91425" tIns="91425">
            <a:noAutofit/>
          </a:bodyPr>
          <a:lstStyle/>
          <a:p>
            <a:pPr lvl="0">
              <a:spcBef>
                <a:spcPts val="0"/>
              </a:spcBef>
              <a:buNone/>
            </a:pPr>
            <a:r>
              <a:rPr b="1" lang="en-US"/>
              <a:t>[社群] 大事記</a:t>
            </a:r>
          </a:p>
          <a:p>
            <a:pPr indent="-355600" lvl="0" marL="457200">
              <a:spcBef>
                <a:spcPts val="0"/>
              </a:spcBef>
              <a:buSzPct val="100000"/>
            </a:pPr>
            <a:r>
              <a:rPr lang="en-US" sz="2000"/>
              <a:t>[社群] 臺灣圖書館紀要</a:t>
            </a:r>
          </a:p>
          <a:p>
            <a:pPr indent="-355600" lvl="0" marL="457200">
              <a:spcBef>
                <a:spcPts val="0"/>
              </a:spcBef>
              <a:spcAft>
                <a:spcPts val="1000"/>
              </a:spcAft>
              <a:buSzPct val="100000"/>
            </a:pPr>
            <a:r>
              <a:rPr lang="en-US" sz="2000"/>
              <a:t>[社群] 臺灣圖書館事業大事記</a:t>
            </a:r>
          </a:p>
          <a:p>
            <a:pPr lvl="0">
              <a:spcBef>
                <a:spcPts val="0"/>
              </a:spcBef>
              <a:buNone/>
            </a:pPr>
            <a:r>
              <a:rPr b="1" lang="en-US"/>
              <a:t>[社群] 各類圖書館</a:t>
            </a:r>
          </a:p>
          <a:p>
            <a:pPr indent="-355600" lvl="0" marL="457200">
              <a:spcBef>
                <a:spcPts val="0"/>
              </a:spcBef>
              <a:buSzPct val="100000"/>
            </a:pPr>
            <a:r>
              <a:rPr lang="en-US" sz="2000"/>
              <a:t>[社群] 臺灣公共圖書館史</a:t>
            </a:r>
          </a:p>
          <a:p>
            <a:pPr indent="-355600" lvl="0" marL="457200">
              <a:spcBef>
                <a:spcPts val="0"/>
              </a:spcBef>
              <a:buSzPct val="100000"/>
            </a:pPr>
            <a:r>
              <a:rPr lang="en-US" sz="2000"/>
              <a:t>[社群] 國家圖書館簡史</a:t>
            </a:r>
          </a:p>
          <a:p>
            <a:pPr indent="-355600" lvl="0" marL="457200">
              <a:spcBef>
                <a:spcPts val="0"/>
              </a:spcBef>
              <a:buSzPct val="100000"/>
            </a:pPr>
            <a:r>
              <a:rPr lang="en-US" sz="2000"/>
              <a:t>[類別] 國家圖書館</a:t>
            </a:r>
          </a:p>
          <a:p>
            <a:pPr indent="-355600" lvl="0" marL="457200">
              <a:spcBef>
                <a:spcPts val="0"/>
              </a:spcBef>
              <a:buSzPct val="100000"/>
            </a:pPr>
            <a:r>
              <a:rPr lang="en-US" sz="2000"/>
              <a:t>[類別] 公共圖書館</a:t>
            </a:r>
          </a:p>
          <a:p>
            <a:pPr indent="-355600" lvl="0" marL="457200">
              <a:spcBef>
                <a:spcPts val="0"/>
              </a:spcBef>
              <a:buSzPct val="100000"/>
            </a:pPr>
            <a:r>
              <a:rPr lang="en-US" sz="2000"/>
              <a:t>[類別] 學術圖書館</a:t>
            </a:r>
          </a:p>
          <a:p>
            <a:pPr indent="-355600" lvl="0" marL="457200">
              <a:spcBef>
                <a:spcPts val="0"/>
              </a:spcBef>
              <a:spcAft>
                <a:spcPts val="1000"/>
              </a:spcAft>
              <a:buSzPct val="100000"/>
            </a:pPr>
            <a:r>
              <a:rPr lang="en-US" sz="2000"/>
              <a:t>[類別] 圖書館組織</a:t>
            </a:r>
          </a:p>
          <a:p>
            <a:pPr lvl="0">
              <a:spcBef>
                <a:spcPts val="0"/>
              </a:spcBef>
              <a:buNone/>
            </a:pPr>
            <a:r>
              <a:rPr b="1" lang="en-US"/>
              <a:t>[社群] 圖書資訊學教育</a:t>
            </a:r>
          </a:p>
          <a:p>
            <a:pPr indent="-355600" lvl="0" marL="457200">
              <a:spcBef>
                <a:spcPts val="0"/>
              </a:spcBef>
              <a:buSzPct val="100000"/>
            </a:pPr>
            <a:r>
              <a:rPr lang="en-US" sz="2000"/>
              <a:t>[社群] 圖書資訊學教育大事記</a:t>
            </a:r>
          </a:p>
          <a:p>
            <a:pPr indent="-355600" lvl="0" marL="457200">
              <a:spcBef>
                <a:spcPts val="0"/>
              </a:spcBef>
              <a:buSzPct val="100000"/>
            </a:pPr>
            <a:r>
              <a:rPr lang="en-US" sz="2000"/>
              <a:t>[社群] 圖書資訊學教育簡史</a:t>
            </a:r>
          </a:p>
          <a:p>
            <a:pPr indent="-355600" lvl="0" marL="457200">
              <a:spcBef>
                <a:spcPts val="0"/>
              </a:spcBef>
              <a:buSzPct val="100000"/>
            </a:pPr>
            <a:r>
              <a:rPr lang="en-US" sz="2000"/>
              <a:t>[類別] 圖書資訊學教育系所</a:t>
            </a:r>
          </a:p>
        </p:txBody>
      </p:sp>
      <p:sp>
        <p:nvSpPr>
          <p:cNvPr id="1183" name="Shape 1183"/>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1184" name="Shape 1184"/>
          <p:cNvSpPr txBox="1"/>
          <p:nvPr>
            <p:ph idx="2" type="body"/>
          </p:nvPr>
        </p:nvSpPr>
        <p:spPr>
          <a:xfrm>
            <a:off x="4370075" y="1076325"/>
            <a:ext cx="3975000" cy="5248200"/>
          </a:xfrm>
          <a:prstGeom prst="rect">
            <a:avLst/>
          </a:prstGeom>
        </p:spPr>
        <p:txBody>
          <a:bodyPr anchorCtr="0" anchor="t" bIns="91425" lIns="91425" rIns="91425" tIns="91425">
            <a:noAutofit/>
          </a:bodyPr>
          <a:lstStyle/>
          <a:p>
            <a:pPr lvl="0">
              <a:lnSpc>
                <a:spcPct val="115000"/>
              </a:lnSpc>
              <a:spcBef>
                <a:spcPts val="0"/>
              </a:spcBef>
              <a:buNone/>
            </a:pPr>
            <a:r>
              <a:rPr b="1" lang="en-US"/>
              <a:t>[社群] 圖書館人物</a:t>
            </a:r>
          </a:p>
          <a:p>
            <a:pPr indent="-355600" lvl="0" marL="457200">
              <a:lnSpc>
                <a:spcPct val="115000"/>
              </a:lnSpc>
              <a:spcBef>
                <a:spcPts val="0"/>
              </a:spcBef>
              <a:buSzPct val="100000"/>
            </a:pPr>
            <a:r>
              <a:rPr lang="en-US" sz="2000"/>
              <a:t>[社群] 台灣圖書館史人物故事</a:t>
            </a:r>
          </a:p>
          <a:p>
            <a:pPr indent="-355600" lvl="0" marL="457200">
              <a:lnSpc>
                <a:spcPct val="115000"/>
              </a:lnSpc>
              <a:spcBef>
                <a:spcPts val="0"/>
              </a:spcBef>
              <a:buSzPct val="100000"/>
            </a:pPr>
            <a:r>
              <a:rPr lang="en-US" sz="2000"/>
              <a:t>[類別] 人物資料</a:t>
            </a:r>
          </a:p>
          <a:p>
            <a:pPr lvl="0">
              <a:lnSpc>
                <a:spcPct val="115000"/>
              </a:lnSpc>
              <a:spcBef>
                <a:spcPts val="0"/>
              </a:spcBef>
              <a:buNone/>
            </a:pPr>
            <a:r>
              <a:rPr b="1" lang="en-US"/>
              <a:t>[社群] 圖書館建築</a:t>
            </a:r>
          </a:p>
          <a:p>
            <a:pPr indent="-355600" lvl="0" marL="457200">
              <a:lnSpc>
                <a:spcPct val="115000"/>
              </a:lnSpc>
              <a:spcBef>
                <a:spcPts val="0"/>
              </a:spcBef>
              <a:buSzPct val="100000"/>
            </a:pPr>
            <a:r>
              <a:rPr lang="en-US" sz="2000"/>
              <a:t>[社群] 台灣重要圖書館</a:t>
            </a:r>
            <a:br>
              <a:rPr lang="en-US" sz="2000"/>
            </a:br>
            <a:r>
              <a:rPr lang="en-US" sz="2000"/>
              <a:t>建築紀要 </a:t>
            </a:r>
          </a:p>
          <a:p>
            <a:pPr indent="-355600" lvl="0" marL="457200">
              <a:lnSpc>
                <a:spcPct val="115000"/>
              </a:lnSpc>
              <a:spcBef>
                <a:spcPts val="0"/>
              </a:spcBef>
              <a:buSzPct val="100000"/>
            </a:pPr>
            <a:r>
              <a:rPr lang="en-US" sz="2000"/>
              <a:t>[類別] 建築作品</a:t>
            </a:r>
          </a:p>
          <a:p>
            <a:pPr lvl="0">
              <a:lnSpc>
                <a:spcPct val="115000"/>
              </a:lnSpc>
              <a:spcBef>
                <a:spcPts val="0"/>
              </a:spcBef>
              <a:buNone/>
            </a:pPr>
            <a:r>
              <a:rPr b="1" lang="en-US"/>
              <a:t>[社群] 各類文件</a:t>
            </a:r>
          </a:p>
          <a:p>
            <a:pPr indent="-355600" lvl="0" marL="457200">
              <a:lnSpc>
                <a:spcPct val="115000"/>
              </a:lnSpc>
              <a:spcBef>
                <a:spcPts val="0"/>
              </a:spcBef>
              <a:buSzPct val="100000"/>
            </a:pPr>
            <a:r>
              <a:rPr lang="en-US" sz="2000"/>
              <a:t>[類別] 書目資料</a:t>
            </a:r>
          </a:p>
          <a:p>
            <a:pPr indent="-355600" lvl="0" marL="457200">
              <a:lnSpc>
                <a:spcPct val="115000"/>
              </a:lnSpc>
              <a:spcBef>
                <a:spcPts val="0"/>
              </a:spcBef>
              <a:buSzPct val="100000"/>
            </a:pPr>
            <a:r>
              <a:rPr lang="en-US" sz="2000"/>
              <a:t>[類別] 檔案資料</a:t>
            </a:r>
          </a:p>
          <a:p>
            <a:pPr indent="-355600" lvl="0" marL="457200">
              <a:lnSpc>
                <a:spcPct val="115000"/>
              </a:lnSpc>
              <a:spcBef>
                <a:spcPts val="0"/>
              </a:spcBef>
              <a:buSzPct val="100000"/>
            </a:pPr>
            <a:r>
              <a:rPr lang="en-US" sz="2000"/>
              <a:t>[類別] 照片資料</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1143000" y="381000"/>
            <a:ext cx="6705600" cy="563700"/>
          </a:xfrm>
          <a:prstGeom prst="rect">
            <a:avLst/>
          </a:prstGeom>
        </p:spPr>
        <p:txBody>
          <a:bodyPr anchorCtr="0" anchor="ctr" bIns="91425" lIns="91425" rIns="91425" tIns="91425">
            <a:noAutofit/>
          </a:bodyPr>
          <a:lstStyle/>
          <a:p>
            <a:pPr lvl="0">
              <a:spcBef>
                <a:spcPts val="0"/>
              </a:spcBef>
              <a:buNone/>
            </a:pPr>
            <a:r>
              <a:rPr lang="en-US"/>
              <a:t>數位典藏的開發方式</a:t>
            </a:r>
          </a:p>
        </p:txBody>
      </p:sp>
      <p:sp>
        <p:nvSpPr>
          <p:cNvPr id="465" name="Shape 465"/>
          <p:cNvSpPr txBox="1"/>
          <p:nvPr>
            <p:ph idx="1" type="body"/>
          </p:nvPr>
        </p:nvSpPr>
        <p:spPr>
          <a:xfrm>
            <a:off x="1394525" y="2286174"/>
            <a:ext cx="6705600" cy="3351000"/>
          </a:xfrm>
          <a:prstGeom prst="rect">
            <a:avLst/>
          </a:prstGeom>
        </p:spPr>
        <p:txBody>
          <a:bodyPr anchorCtr="0" anchor="ctr" bIns="91425" lIns="91425" rIns="91425" tIns="91425">
            <a:noAutofit/>
          </a:bodyPr>
          <a:lstStyle/>
          <a:p>
            <a:pPr indent="-228600" lvl="0" marL="457200" rtl="0">
              <a:lnSpc>
                <a:spcPct val="200000"/>
              </a:lnSpc>
              <a:spcBef>
                <a:spcPts val="0"/>
              </a:spcBef>
            </a:pPr>
            <a:r>
              <a:rPr lang="en-US"/>
              <a:t>購買商業套裝數位典藏系統</a:t>
            </a:r>
          </a:p>
          <a:p>
            <a:pPr indent="-228600" lvl="0" marL="457200" rtl="0">
              <a:lnSpc>
                <a:spcPct val="200000"/>
              </a:lnSpc>
              <a:spcBef>
                <a:spcPts val="0"/>
              </a:spcBef>
            </a:pPr>
            <a:r>
              <a:rPr lang="en-US" u="sng"/>
              <a:t>從開放原始碼數位典藏系統建構</a:t>
            </a:r>
          </a:p>
          <a:p>
            <a:pPr indent="-228600" lvl="0" marL="457200" rtl="0">
              <a:lnSpc>
                <a:spcPct val="200000"/>
              </a:lnSpc>
              <a:spcBef>
                <a:spcPts val="0"/>
              </a:spcBef>
            </a:pPr>
            <a:r>
              <a:rPr lang="en-US" u="sng"/>
              <a:t>基於內容管理系統以建構數位典藏系統</a:t>
            </a:r>
          </a:p>
          <a:p>
            <a:pPr indent="-228600" lvl="0" marL="457200" rtl="0">
              <a:lnSpc>
                <a:spcPct val="200000"/>
              </a:lnSpc>
              <a:spcBef>
                <a:spcPts val="0"/>
              </a:spcBef>
            </a:pPr>
            <a:r>
              <a:rPr lang="en-US"/>
              <a:t>從頭建構數位典藏系統</a:t>
            </a:r>
          </a:p>
        </p:txBody>
      </p:sp>
      <p:sp>
        <p:nvSpPr>
          <p:cNvPr id="466" name="Shape 466"/>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67" name="Shape 467"/>
          <p:cNvSpPr/>
          <p:nvPr/>
        </p:nvSpPr>
        <p:spPr>
          <a:xfrm>
            <a:off x="478075" y="2003050"/>
            <a:ext cx="664800" cy="3721200"/>
          </a:xfrm>
          <a:prstGeom prst="upDownArrow">
            <a:avLst>
              <a:gd fmla="val 50000" name="adj1"/>
              <a:gd fmla="val 50000" name="adj2"/>
            </a:avLst>
          </a:prstGeom>
          <a:solidFill>
            <a:schemeClr val="accent2"/>
          </a:solidFill>
          <a:ln cap="flat" cmpd="sng" w="9525">
            <a:solidFill>
              <a:srgbClr val="3B54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1800"/>
          </a:p>
        </p:txBody>
      </p:sp>
      <p:sp>
        <p:nvSpPr>
          <p:cNvPr id="468" name="Shape 468"/>
          <p:cNvSpPr txBox="1"/>
          <p:nvPr/>
        </p:nvSpPr>
        <p:spPr>
          <a:xfrm>
            <a:off x="280250" y="1328725"/>
            <a:ext cx="2878200" cy="395700"/>
          </a:xfrm>
          <a:prstGeom prst="rect">
            <a:avLst/>
          </a:prstGeom>
          <a:noFill/>
          <a:ln>
            <a:noFill/>
          </a:ln>
        </p:spPr>
        <p:txBody>
          <a:bodyPr anchorCtr="0" anchor="t" bIns="91425" lIns="91425" rIns="91425" tIns="91425">
            <a:noAutofit/>
          </a:bodyPr>
          <a:lstStyle/>
          <a:p>
            <a:pPr lvl="0">
              <a:spcBef>
                <a:spcPts val="0"/>
              </a:spcBef>
              <a:buNone/>
            </a:pPr>
            <a:r>
              <a:rPr b="1" lang="en-US" sz="2400">
                <a:solidFill>
                  <a:srgbClr val="0000FF"/>
                </a:solidFill>
              </a:rPr>
              <a:t>低門檻 / </a:t>
            </a:r>
            <a:r>
              <a:rPr b="1" lang="en-US" sz="2400">
                <a:solidFill>
                  <a:srgbClr val="980000"/>
                </a:solidFill>
              </a:rPr>
              <a:t>高成本</a:t>
            </a:r>
          </a:p>
        </p:txBody>
      </p:sp>
      <p:sp>
        <p:nvSpPr>
          <p:cNvPr id="469" name="Shape 469"/>
          <p:cNvSpPr txBox="1"/>
          <p:nvPr/>
        </p:nvSpPr>
        <p:spPr>
          <a:xfrm>
            <a:off x="280250" y="5850475"/>
            <a:ext cx="2878200" cy="395700"/>
          </a:xfrm>
          <a:prstGeom prst="rect">
            <a:avLst/>
          </a:prstGeom>
          <a:noFill/>
          <a:ln>
            <a:noFill/>
          </a:ln>
        </p:spPr>
        <p:txBody>
          <a:bodyPr anchorCtr="0" anchor="t" bIns="91425" lIns="91425" rIns="91425" tIns="91425">
            <a:noAutofit/>
          </a:bodyPr>
          <a:lstStyle/>
          <a:p>
            <a:pPr lvl="0" rtl="0">
              <a:spcBef>
                <a:spcPts val="0"/>
              </a:spcBef>
              <a:buNone/>
            </a:pPr>
            <a:r>
              <a:rPr b="1" lang="en-US" sz="2400">
                <a:solidFill>
                  <a:srgbClr val="980000"/>
                </a:solidFill>
              </a:rPr>
              <a:t>高門檻</a:t>
            </a:r>
            <a:r>
              <a:rPr b="1" lang="en-US" sz="2400">
                <a:solidFill>
                  <a:srgbClr val="0000FF"/>
                </a:solidFill>
              </a:rPr>
              <a:t> / 低成本</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8" name="Shape 1188"/>
        <p:cNvGrpSpPr/>
        <p:nvPr/>
      </p:nvGrpSpPr>
      <p:grpSpPr>
        <a:xfrm>
          <a:off x="0" y="0"/>
          <a:ext cx="0" cy="0"/>
          <a:chOff x="0" y="0"/>
          <a:chExt cx="0" cy="0"/>
        </a:xfrm>
      </p:grpSpPr>
      <p:sp>
        <p:nvSpPr>
          <p:cNvPr id="1189" name="Shape 1189"/>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多層次</a:t>
            </a:r>
            <a:r>
              <a:rPr b="0" i="0" lang="en-US" sz="3200" u="none" cap="none" strike="noStrike">
                <a:solidFill>
                  <a:schemeClr val="lt1"/>
                </a:solidFill>
                <a:latin typeface="Arial"/>
                <a:ea typeface="Arial"/>
                <a:cs typeface="Arial"/>
                <a:sym typeface="Arial"/>
              </a:rPr>
              <a:t>後設資料</a:t>
            </a:r>
            <a:r>
              <a:rPr lang="en-US"/>
              <a:t>規範的</a:t>
            </a:r>
            <a:r>
              <a:rPr b="0" i="0" lang="en-US" sz="3200" u="none" cap="none" strike="noStrike">
                <a:solidFill>
                  <a:schemeClr val="lt1"/>
                </a:solidFill>
                <a:latin typeface="Arial"/>
                <a:ea typeface="Arial"/>
                <a:cs typeface="Arial"/>
                <a:sym typeface="Arial"/>
              </a:rPr>
              <a:t>設計</a:t>
            </a:r>
          </a:p>
        </p:txBody>
      </p:sp>
      <p:sp>
        <p:nvSpPr>
          <p:cNvPr id="1190" name="Shape 1190"/>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191" name="Shape 1191"/>
          <p:cNvSpPr/>
          <p:nvPr/>
        </p:nvSpPr>
        <p:spPr>
          <a:xfrm>
            <a:off x="3203848" y="2077616"/>
            <a:ext cx="2160300" cy="1008000"/>
          </a:xfrm>
          <a:prstGeom prst="ellipse">
            <a:avLst/>
          </a:prstGeom>
          <a:solidFill>
            <a:schemeClr val="dk1"/>
          </a:solidFill>
          <a:ln cap="flat" cmpd="sng" w="38100">
            <a:solidFill>
              <a:schemeClr val="lt1"/>
            </a:solidFill>
            <a:prstDash val="solid"/>
            <a:round/>
            <a:headEnd len="med" w="med" type="none"/>
            <a:tailEnd len="med" w="med" type="none"/>
          </a:ln>
          <a:effectLst>
            <a:outerShdw blurRad="39999" rotWithShape="0" dir="5400000" dist="20000">
              <a:srgbClr val="000000">
                <a:alpha val="37647"/>
              </a:srgbClr>
            </a:outerShdw>
          </a:effectLst>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lang="en-US" sz="2000">
                <a:solidFill>
                  <a:schemeClr val="lt1"/>
                </a:solidFill>
                <a:latin typeface="Arial"/>
                <a:ea typeface="Arial"/>
                <a:cs typeface="Arial"/>
                <a:sym typeface="Arial"/>
              </a:rPr>
              <a:t>圖書館組織教育系所</a:t>
            </a:r>
          </a:p>
        </p:txBody>
      </p:sp>
      <p:sp>
        <p:nvSpPr>
          <p:cNvPr id="1192" name="Shape 1192"/>
          <p:cNvSpPr/>
          <p:nvPr/>
        </p:nvSpPr>
        <p:spPr>
          <a:xfrm>
            <a:off x="3491880" y="1141512"/>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基本資料</a:t>
            </a:r>
          </a:p>
        </p:txBody>
      </p:sp>
      <p:cxnSp>
        <p:nvCxnSpPr>
          <p:cNvPr id="1193" name="Shape 1193"/>
          <p:cNvCxnSpPr>
            <a:stCxn id="1192" idx="4"/>
            <a:endCxn id="1191" idx="0"/>
          </p:cNvCxnSpPr>
          <p:nvPr/>
        </p:nvCxnSpPr>
        <p:spPr>
          <a:xfrm>
            <a:off x="4284030" y="1880712"/>
            <a:ext cx="0" cy="196800"/>
          </a:xfrm>
          <a:prstGeom prst="straightConnector1">
            <a:avLst/>
          </a:prstGeom>
          <a:solidFill>
            <a:schemeClr val="accent1"/>
          </a:solidFill>
          <a:ln cap="flat" cmpd="sng" w="28575">
            <a:solidFill>
              <a:schemeClr val="dk1"/>
            </a:solidFill>
            <a:prstDash val="solid"/>
            <a:round/>
            <a:headEnd len="med" w="med" type="none"/>
            <a:tailEnd len="med" w="med" type="none"/>
          </a:ln>
        </p:spPr>
      </p:cxnSp>
      <p:sp>
        <p:nvSpPr>
          <p:cNvPr id="1194" name="Shape 1194"/>
          <p:cNvSpPr/>
          <p:nvPr/>
        </p:nvSpPr>
        <p:spPr>
          <a:xfrm>
            <a:off x="5292080" y="1285528"/>
            <a:ext cx="1584300" cy="739199"/>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簡史</a:t>
            </a:r>
          </a:p>
        </p:txBody>
      </p:sp>
      <p:sp>
        <p:nvSpPr>
          <p:cNvPr id="1195" name="Shape 1195"/>
          <p:cNvSpPr/>
          <p:nvPr/>
        </p:nvSpPr>
        <p:spPr>
          <a:xfrm>
            <a:off x="6444207" y="2077616"/>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大事記</a:t>
            </a:r>
          </a:p>
        </p:txBody>
      </p:sp>
      <p:sp>
        <p:nvSpPr>
          <p:cNvPr id="1196" name="Shape 1196"/>
          <p:cNvSpPr/>
          <p:nvPr/>
        </p:nvSpPr>
        <p:spPr>
          <a:xfrm>
            <a:off x="6012160" y="2941711"/>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相關人物</a:t>
            </a:r>
          </a:p>
        </p:txBody>
      </p:sp>
      <p:sp>
        <p:nvSpPr>
          <p:cNvPr id="1197" name="Shape 1197"/>
          <p:cNvSpPr/>
          <p:nvPr/>
        </p:nvSpPr>
        <p:spPr>
          <a:xfrm>
            <a:off x="5076055" y="3301751"/>
            <a:ext cx="864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檔案</a:t>
            </a:r>
          </a:p>
        </p:txBody>
      </p:sp>
      <p:sp>
        <p:nvSpPr>
          <p:cNvPr id="1198" name="Shape 1198"/>
          <p:cNvSpPr/>
          <p:nvPr/>
        </p:nvSpPr>
        <p:spPr>
          <a:xfrm>
            <a:off x="3851919" y="3373759"/>
            <a:ext cx="864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照片</a:t>
            </a:r>
          </a:p>
        </p:txBody>
      </p:sp>
      <p:sp>
        <p:nvSpPr>
          <p:cNvPr id="1199" name="Shape 1199"/>
          <p:cNvSpPr/>
          <p:nvPr/>
        </p:nvSpPr>
        <p:spPr>
          <a:xfrm>
            <a:off x="2339751" y="3301751"/>
            <a:ext cx="1151999"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出版品</a:t>
            </a:r>
          </a:p>
        </p:txBody>
      </p:sp>
      <p:sp>
        <p:nvSpPr>
          <p:cNvPr id="1200" name="Shape 1200"/>
          <p:cNvSpPr/>
          <p:nvPr/>
        </p:nvSpPr>
        <p:spPr>
          <a:xfrm>
            <a:off x="1403648" y="2365648"/>
            <a:ext cx="11520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建築物</a:t>
            </a:r>
          </a:p>
        </p:txBody>
      </p:sp>
      <p:sp>
        <p:nvSpPr>
          <p:cNvPr id="1201" name="Shape 1201"/>
          <p:cNvSpPr/>
          <p:nvPr/>
        </p:nvSpPr>
        <p:spPr>
          <a:xfrm>
            <a:off x="1619671" y="1429544"/>
            <a:ext cx="1584300" cy="739200"/>
          </a:xfrm>
          <a:prstGeom prst="ellipse">
            <a:avLst/>
          </a:prstGeom>
          <a:solidFill>
            <a:schemeClr val="lt1"/>
          </a:solidFill>
          <a:ln cap="flat" cmpd="sng" w="25400">
            <a:solidFill>
              <a:schemeClr val="dk1"/>
            </a:solidFill>
            <a:prstDash val="solid"/>
            <a:round/>
            <a:headEnd len="med" w="med" type="none"/>
            <a:tailEnd len="med" w="med" type="none"/>
          </a:ln>
          <a:effectLst>
            <a:outerShdw blurRad="50799" rotWithShape="0" algn="tl" dir="2700000" dist="38100">
              <a:srgbClr val="000000">
                <a:alpha val="40000"/>
              </a:srgbClr>
            </a:outerShdw>
          </a:effectLst>
        </p:spPr>
        <p:txBody>
          <a:bodyPr anchorCtr="0" anchor="ctr" bIns="45700" lIns="0" rIns="0" tIns="45700">
            <a:noAutofit/>
          </a:bodyPr>
          <a:lstStyle/>
          <a:p>
            <a:pPr indent="0" lvl="0" marL="0" marR="0" rtl="0" algn="ctr">
              <a:lnSpc>
                <a:spcPct val="100000"/>
              </a:lnSpc>
              <a:spcBef>
                <a:spcPts val="0"/>
              </a:spcBef>
              <a:spcAft>
                <a:spcPts val="0"/>
              </a:spcAft>
              <a:buClr>
                <a:schemeClr val="dk1"/>
              </a:buClr>
              <a:buSzPct val="25000"/>
              <a:buFont typeface="Arial"/>
              <a:buNone/>
            </a:pPr>
            <a:r>
              <a:rPr lang="en-US" sz="2000">
                <a:solidFill>
                  <a:schemeClr val="dk1"/>
                </a:solidFill>
                <a:latin typeface="Arial"/>
                <a:ea typeface="Arial"/>
                <a:cs typeface="Arial"/>
                <a:sym typeface="Arial"/>
              </a:rPr>
              <a:t>組織編制</a:t>
            </a:r>
          </a:p>
        </p:txBody>
      </p:sp>
      <p:cxnSp>
        <p:nvCxnSpPr>
          <p:cNvPr id="1202" name="Shape 1202"/>
          <p:cNvCxnSpPr>
            <a:stCxn id="1194" idx="3"/>
            <a:endCxn id="1191" idx="7"/>
          </p:cNvCxnSpPr>
          <p:nvPr/>
        </p:nvCxnSpPr>
        <p:spPr>
          <a:xfrm flipH="1">
            <a:off x="5047695" y="1916474"/>
            <a:ext cx="476400" cy="3087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3" name="Shape 1203"/>
          <p:cNvCxnSpPr>
            <a:stCxn id="1195" idx="2"/>
            <a:endCxn id="1191" idx="6"/>
          </p:cNvCxnSpPr>
          <p:nvPr/>
        </p:nvCxnSpPr>
        <p:spPr>
          <a:xfrm flipH="1">
            <a:off x="5364207" y="2447216"/>
            <a:ext cx="1080000" cy="1344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4" name="Shape 1204"/>
          <p:cNvCxnSpPr>
            <a:stCxn id="1191" idx="5"/>
            <a:endCxn id="1196" idx="1"/>
          </p:cNvCxnSpPr>
          <p:nvPr/>
        </p:nvCxnSpPr>
        <p:spPr>
          <a:xfrm>
            <a:off x="5047779" y="2937997"/>
            <a:ext cx="1196400" cy="1119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5" name="Shape 1205"/>
          <p:cNvCxnSpPr>
            <a:endCxn id="1197" idx="1"/>
          </p:cNvCxnSpPr>
          <p:nvPr/>
        </p:nvCxnSpPr>
        <p:spPr>
          <a:xfrm>
            <a:off x="5075985" y="3013705"/>
            <a:ext cx="126600" cy="3963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6" name="Shape 1206"/>
          <p:cNvCxnSpPr>
            <a:stCxn id="1191" idx="4"/>
            <a:endCxn id="1198" idx="0"/>
          </p:cNvCxnSpPr>
          <p:nvPr/>
        </p:nvCxnSpPr>
        <p:spPr>
          <a:xfrm>
            <a:off x="4283998" y="3085616"/>
            <a:ext cx="0" cy="287999"/>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7" name="Shape 1207"/>
          <p:cNvCxnSpPr>
            <a:stCxn id="1191" idx="3"/>
            <a:endCxn id="1199" idx="7"/>
          </p:cNvCxnSpPr>
          <p:nvPr/>
        </p:nvCxnSpPr>
        <p:spPr>
          <a:xfrm flipH="1">
            <a:off x="3323116" y="2937997"/>
            <a:ext cx="197100" cy="4719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8" name="Shape 1208"/>
          <p:cNvCxnSpPr>
            <a:stCxn id="1191" idx="2"/>
            <a:endCxn id="1200" idx="6"/>
          </p:cNvCxnSpPr>
          <p:nvPr/>
        </p:nvCxnSpPr>
        <p:spPr>
          <a:xfrm flipH="1">
            <a:off x="2555548" y="2581616"/>
            <a:ext cx="648300" cy="153600"/>
          </a:xfrm>
          <a:prstGeom prst="straightConnector1">
            <a:avLst/>
          </a:prstGeom>
          <a:solidFill>
            <a:schemeClr val="accent1"/>
          </a:solidFill>
          <a:ln cap="flat" cmpd="sng" w="28575">
            <a:solidFill>
              <a:schemeClr val="dk1"/>
            </a:solidFill>
            <a:prstDash val="solid"/>
            <a:round/>
            <a:headEnd len="med" w="med" type="none"/>
            <a:tailEnd len="med" w="med" type="none"/>
          </a:ln>
        </p:spPr>
      </p:cxnSp>
      <p:cxnSp>
        <p:nvCxnSpPr>
          <p:cNvPr id="1209" name="Shape 1209"/>
          <p:cNvCxnSpPr>
            <a:stCxn id="1201" idx="5"/>
            <a:endCxn id="1191" idx="1"/>
          </p:cNvCxnSpPr>
          <p:nvPr/>
        </p:nvCxnSpPr>
        <p:spPr>
          <a:xfrm>
            <a:off x="2971956" y="2060490"/>
            <a:ext cx="548399" cy="164700"/>
          </a:xfrm>
          <a:prstGeom prst="straightConnector1">
            <a:avLst/>
          </a:prstGeom>
          <a:solidFill>
            <a:schemeClr val="accent1"/>
          </a:solidFill>
          <a:ln cap="flat" cmpd="sng" w="28575">
            <a:solidFill>
              <a:schemeClr val="dk1"/>
            </a:solidFill>
            <a:prstDash val="solid"/>
            <a:round/>
            <a:headEnd len="med" w="med" type="none"/>
            <a:tailEnd len="med" w="med" type="none"/>
          </a:ln>
        </p:spPr>
      </p:cxnSp>
      <p:sp>
        <p:nvSpPr>
          <p:cNvPr id="1210" name="Shape 1210"/>
          <p:cNvSpPr txBox="1"/>
          <p:nvPr/>
        </p:nvSpPr>
        <p:spPr>
          <a:xfrm>
            <a:off x="7364223" y="4309875"/>
            <a:ext cx="1547700" cy="15696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基本資料</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個人簡介</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紀事年表</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作品目錄</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獎項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檔案照片</a:t>
            </a:r>
          </a:p>
        </p:txBody>
      </p:sp>
      <p:cxnSp>
        <p:nvCxnSpPr>
          <p:cNvPr id="1211" name="Shape 1211"/>
          <p:cNvCxnSpPr>
            <a:stCxn id="1210" idx="0"/>
            <a:endCxn id="1196" idx="5"/>
          </p:cNvCxnSpPr>
          <p:nvPr/>
        </p:nvCxnSpPr>
        <p:spPr>
          <a:xfrm rot="10800000">
            <a:off x="7364373" y="3572775"/>
            <a:ext cx="773700" cy="7371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212" name="Shape 1212"/>
          <p:cNvSpPr txBox="1"/>
          <p:nvPr/>
        </p:nvSpPr>
        <p:spPr>
          <a:xfrm>
            <a:off x="5585949" y="4381875"/>
            <a:ext cx="1691700" cy="20622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內容主題</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摘要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保存狀況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取得方式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保存年限</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檔案產生者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檔案日期</a:t>
            </a:r>
          </a:p>
        </p:txBody>
      </p:sp>
      <p:cxnSp>
        <p:nvCxnSpPr>
          <p:cNvPr id="1213" name="Shape 1213"/>
          <p:cNvCxnSpPr>
            <a:stCxn id="1212" idx="0"/>
            <a:endCxn id="1197" idx="5"/>
          </p:cNvCxnSpPr>
          <p:nvPr/>
        </p:nvCxnSpPr>
        <p:spPr>
          <a:xfrm rot="10800000">
            <a:off x="5813499" y="3932775"/>
            <a:ext cx="618300" cy="4491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214" name="Shape 1214"/>
          <p:cNvSpPr txBox="1"/>
          <p:nvPr/>
        </p:nvSpPr>
        <p:spPr>
          <a:xfrm>
            <a:off x="3563901" y="4453875"/>
            <a:ext cx="1960200" cy="20622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主題關鍵詞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作品摘要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作品保存狀況</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作品取得方式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創作者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日期</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地點</a:t>
            </a:r>
          </a:p>
        </p:txBody>
      </p:sp>
      <p:cxnSp>
        <p:nvCxnSpPr>
          <p:cNvPr id="1215" name="Shape 1215"/>
          <p:cNvCxnSpPr>
            <a:stCxn id="1214" idx="0"/>
            <a:endCxn id="1198" idx="4"/>
          </p:cNvCxnSpPr>
          <p:nvPr/>
        </p:nvCxnSpPr>
        <p:spPr>
          <a:xfrm rot="10800000">
            <a:off x="4283901" y="4113075"/>
            <a:ext cx="260100" cy="340800"/>
          </a:xfrm>
          <a:prstGeom prst="straightConnector1">
            <a:avLst/>
          </a:prstGeom>
          <a:solidFill>
            <a:schemeClr val="accent1"/>
          </a:solidFill>
          <a:ln cap="flat" cmpd="sng" w="28575">
            <a:solidFill>
              <a:schemeClr val="dk1"/>
            </a:solidFill>
            <a:prstDash val="solid"/>
            <a:round/>
            <a:headEnd len="med" w="med" type="none"/>
            <a:tailEnd len="lg" w="lg" type="stealth"/>
          </a:ln>
        </p:spPr>
      </p:cxnSp>
      <p:sp>
        <p:nvSpPr>
          <p:cNvPr id="1216" name="Shape 1216"/>
          <p:cNvSpPr txBox="1"/>
          <p:nvPr/>
        </p:nvSpPr>
        <p:spPr>
          <a:xfrm>
            <a:off x="2008624" y="4453875"/>
            <a:ext cx="1483199" cy="18159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題名</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簡述</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出版資料</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內容主題</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語文</a:t>
            </a:r>
          </a:p>
        </p:txBody>
      </p:sp>
      <p:sp>
        <p:nvSpPr>
          <p:cNvPr id="1217" name="Shape 1217"/>
          <p:cNvSpPr txBox="1"/>
          <p:nvPr/>
        </p:nvSpPr>
        <p:spPr>
          <a:xfrm>
            <a:off x="251500" y="4165850"/>
            <a:ext cx="1691700" cy="1815900"/>
          </a:xfrm>
          <a:prstGeom prst="rect">
            <a:avLst/>
          </a:prstGeom>
          <a:solidFill>
            <a:schemeClr val="lt1"/>
          </a:solidFill>
          <a:ln cap="flat" cmpd="sng" w="9525">
            <a:solidFill>
              <a:schemeClr val="dk1"/>
            </a:solidFill>
            <a:prstDash val="solid"/>
            <a:round/>
            <a:headEnd len="med" w="med" type="none"/>
            <a:tailEnd len="med" w="med" type="none"/>
          </a:ln>
        </p:spPr>
        <p:txBody>
          <a:bodyPr anchorCtr="0" anchor="t" bIns="45700" lIns="91425" rIns="91425" tIns="45700">
            <a:noAutofit/>
          </a:bodyPr>
          <a:lstStyle/>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建築物名稱</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尺寸大小</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主題關鍵詞</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建築物描述</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創作者</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建造日期</a:t>
            </a:r>
          </a:p>
          <a:p>
            <a:pPr indent="177800" lvl="0" marL="0" marR="0" rtl="0" algn="l">
              <a:spcBef>
                <a:spcPts val="0"/>
              </a:spcBef>
              <a:buClr>
                <a:schemeClr val="dk1"/>
              </a:buClr>
              <a:buSzPct val="103000"/>
              <a:buFont typeface="Arial"/>
              <a:buChar char="•"/>
            </a:pPr>
            <a:r>
              <a:rPr lang="en-US" sz="1600">
                <a:solidFill>
                  <a:schemeClr val="dk1"/>
                </a:solidFill>
                <a:latin typeface="Arial"/>
                <a:ea typeface="Arial"/>
                <a:cs typeface="Arial"/>
                <a:sym typeface="Arial"/>
              </a:rPr>
              <a:t>建築物地點</a:t>
            </a:r>
          </a:p>
        </p:txBody>
      </p:sp>
      <p:cxnSp>
        <p:nvCxnSpPr>
          <p:cNvPr id="1218" name="Shape 1218"/>
          <p:cNvCxnSpPr>
            <a:stCxn id="1216" idx="0"/>
            <a:endCxn id="1199" idx="4"/>
          </p:cNvCxnSpPr>
          <p:nvPr/>
        </p:nvCxnSpPr>
        <p:spPr>
          <a:xfrm flipH="1" rot="10800000">
            <a:off x="2750224" y="4041075"/>
            <a:ext cx="165600" cy="412800"/>
          </a:xfrm>
          <a:prstGeom prst="straightConnector1">
            <a:avLst/>
          </a:prstGeom>
          <a:solidFill>
            <a:schemeClr val="accent1"/>
          </a:solidFill>
          <a:ln cap="flat" cmpd="sng" w="28575">
            <a:solidFill>
              <a:schemeClr val="dk1"/>
            </a:solidFill>
            <a:prstDash val="solid"/>
            <a:round/>
            <a:headEnd len="med" w="med" type="none"/>
            <a:tailEnd len="lg" w="lg" type="stealth"/>
          </a:ln>
        </p:spPr>
      </p:cxnSp>
      <p:cxnSp>
        <p:nvCxnSpPr>
          <p:cNvPr id="1219" name="Shape 1219"/>
          <p:cNvCxnSpPr>
            <a:stCxn id="1217" idx="0"/>
            <a:endCxn id="1200" idx="3"/>
          </p:cNvCxnSpPr>
          <p:nvPr/>
        </p:nvCxnSpPr>
        <p:spPr>
          <a:xfrm flipH="1" rot="10800000">
            <a:off x="1097350" y="2996450"/>
            <a:ext cx="474900" cy="1169400"/>
          </a:xfrm>
          <a:prstGeom prst="straightConnector1">
            <a:avLst/>
          </a:prstGeom>
          <a:solidFill>
            <a:schemeClr val="accent1"/>
          </a:solidFill>
          <a:ln cap="flat" cmpd="sng" w="28575">
            <a:solidFill>
              <a:schemeClr val="dk1"/>
            </a:solidFill>
            <a:prstDash val="solid"/>
            <a:round/>
            <a:headEnd len="med" w="med" type="none"/>
            <a:tailEnd len="lg" w="lg"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x="0" y="0"/>
          <a:ext cx="0" cy="0"/>
          <a:chOff x="0" y="0"/>
          <a:chExt cx="0" cy="0"/>
        </a:xfrm>
      </p:grpSpPr>
      <p:pic>
        <p:nvPicPr>
          <p:cNvPr id="1224" name="Shape 1224"/>
          <p:cNvPicPr preferRelativeResize="0"/>
          <p:nvPr/>
        </p:nvPicPr>
        <p:blipFill rotWithShape="1">
          <a:blip r:embed="rId3">
            <a:alphaModFix/>
          </a:blip>
          <a:srcRect b="0" l="0" r="0" t="0"/>
          <a:stretch/>
        </p:blipFill>
        <p:spPr>
          <a:xfrm>
            <a:off x="0" y="1044595"/>
            <a:ext cx="9144000" cy="5813404"/>
          </a:xfrm>
          <a:prstGeom prst="rect">
            <a:avLst/>
          </a:prstGeom>
          <a:noFill/>
          <a:ln>
            <a:noFill/>
          </a:ln>
        </p:spPr>
      </p:pic>
      <p:sp>
        <p:nvSpPr>
          <p:cNvPr id="1225" name="Shape 1225"/>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26" name="Shape 1226"/>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27" name="Shape 1227"/>
          <p:cNvSpPr/>
          <p:nvPr/>
        </p:nvSpPr>
        <p:spPr>
          <a:xfrm>
            <a:off x="152399" y="427672"/>
            <a:ext cx="473400" cy="4191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28" name="Shape 1228"/>
          <p:cNvSpPr/>
          <p:nvPr/>
        </p:nvSpPr>
        <p:spPr>
          <a:xfrm>
            <a:off x="517263" y="228600"/>
            <a:ext cx="473399" cy="419100"/>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29" name="Shape 1229"/>
          <p:cNvSpPr/>
          <p:nvPr/>
        </p:nvSpPr>
        <p:spPr>
          <a:xfrm>
            <a:off x="517263" y="647699"/>
            <a:ext cx="473399" cy="4191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30" name="Shape 1230"/>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線上標註典藏讀者知識</a:t>
            </a:r>
          </a:p>
        </p:txBody>
      </p:sp>
      <p:sp>
        <p:nvSpPr>
          <p:cNvPr id="1231" name="Shape 1231"/>
          <p:cNvSpPr txBox="1"/>
          <p:nvPr>
            <p:ph idx="10" type="dt"/>
          </p:nvPr>
        </p:nvSpPr>
        <p:spPr>
          <a:xfrm>
            <a:off x="457200" y="6519862"/>
            <a:ext cx="2133599" cy="24447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000">
                <a:solidFill>
                  <a:schemeClr val="dk1"/>
                </a:solidFill>
                <a:latin typeface="Arial"/>
                <a:ea typeface="Arial"/>
                <a:cs typeface="Arial"/>
                <a:sym typeface="Arial"/>
              </a:rPr>
              <a:t>2011/5/27</a:t>
            </a:r>
          </a:p>
        </p:txBody>
      </p:sp>
      <p:sp>
        <p:nvSpPr>
          <p:cNvPr id="1232" name="Shape 1232"/>
          <p:cNvSpPr txBox="1"/>
          <p:nvPr>
            <p:ph idx="12" type="sldNum"/>
          </p:nvPr>
        </p:nvSpPr>
        <p:spPr>
          <a:xfrm>
            <a:off x="8139325" y="6386525"/>
            <a:ext cx="752100" cy="2286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lang="en-US" sz="1000">
                <a:solidFill>
                  <a:schemeClr val="lt1"/>
                </a:solidFill>
                <a:latin typeface="Verdana"/>
                <a:ea typeface="Verdana"/>
                <a:cs typeface="Verdana"/>
                <a:sym typeface="Verdana"/>
              </a:rPr>
              <a:t>‹#›</a:t>
            </a:fld>
          </a:p>
        </p:txBody>
      </p:sp>
      <p:grpSp>
        <p:nvGrpSpPr>
          <p:cNvPr id="1233" name="Shape 1233"/>
          <p:cNvGrpSpPr/>
          <p:nvPr/>
        </p:nvGrpSpPr>
        <p:grpSpPr>
          <a:xfrm>
            <a:off x="152399" y="228600"/>
            <a:ext cx="838200" cy="838199"/>
            <a:chOff x="18" y="144"/>
            <a:chExt cx="510" cy="479"/>
          </a:xfrm>
        </p:grpSpPr>
        <p:sp>
          <p:nvSpPr>
            <p:cNvPr id="1234" name="Shape 1234"/>
            <p:cNvSpPr/>
            <p:nvPr/>
          </p:nvSpPr>
          <p:spPr>
            <a:xfrm>
              <a:off x="18" y="257"/>
              <a:ext cx="288" cy="239"/>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35" name="Shape 1235"/>
            <p:cNvSpPr/>
            <p:nvPr/>
          </p:nvSpPr>
          <p:spPr>
            <a:xfrm>
              <a:off x="240" y="144"/>
              <a:ext cx="288" cy="239"/>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36" name="Shape 1236"/>
            <p:cNvSpPr/>
            <p:nvPr/>
          </p:nvSpPr>
          <p:spPr>
            <a:xfrm>
              <a:off x="240" y="383"/>
              <a:ext cx="288" cy="239"/>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3"/>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pic>
        <p:nvPicPr>
          <p:cNvPr id="1237" name="Shape 1237"/>
          <p:cNvPicPr preferRelativeResize="0"/>
          <p:nvPr/>
        </p:nvPicPr>
        <p:blipFill rotWithShape="1">
          <a:blip r:embed="rId4">
            <a:alphaModFix/>
          </a:blip>
          <a:srcRect b="0" l="0" r="0" t="0"/>
          <a:stretch/>
        </p:blipFill>
        <p:spPr>
          <a:xfrm>
            <a:off x="5436096" y="4725144"/>
            <a:ext cx="3209925" cy="971550"/>
          </a:xfrm>
          <a:prstGeom prst="rect">
            <a:avLst/>
          </a:prstGeom>
          <a:noFill/>
          <a:ln cap="flat" cmpd="sng" w="38100">
            <a:solidFill>
              <a:srgbClr val="FF0000"/>
            </a:solidFill>
            <a:prstDash val="solid"/>
            <a:miter/>
            <a:headEnd len="med" w="med" type="none"/>
            <a:tailEnd len="med" w="med" type="none"/>
          </a:ln>
          <a:effectLst>
            <a:outerShdw blurRad="50799" rotWithShape="0" algn="tl" dir="2700000" dist="38100">
              <a:srgbClr val="000000">
                <a:alpha val="40000"/>
              </a:srgbClr>
            </a:outerShdw>
          </a:effectLst>
        </p:spPr>
      </p:pic>
      <p:sp>
        <p:nvSpPr>
          <p:cNvPr id="1238" name="Shape 1238"/>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2" name="Shape 1242"/>
        <p:cNvGrpSpPr/>
        <p:nvPr/>
      </p:nvGrpSpPr>
      <p:grpSpPr>
        <a:xfrm>
          <a:off x="0" y="0"/>
          <a:ext cx="0" cy="0"/>
          <a:chOff x="0" y="0"/>
          <a:chExt cx="0" cy="0"/>
        </a:xfrm>
      </p:grpSpPr>
      <p:sp>
        <p:nvSpPr>
          <p:cNvPr id="1243" name="Shape 1243"/>
          <p:cNvSpPr/>
          <p:nvPr/>
        </p:nvSpPr>
        <p:spPr>
          <a:xfrm>
            <a:off x="0" y="2924943"/>
            <a:ext cx="9144000" cy="1656300"/>
          </a:xfrm>
          <a:prstGeom prst="rec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44" name="Shape 1244"/>
          <p:cNvSpPr/>
          <p:nvPr/>
        </p:nvSpPr>
        <p:spPr>
          <a:xfrm>
            <a:off x="0" y="3356992"/>
            <a:ext cx="9144000" cy="1224000"/>
          </a:xfrm>
          <a:prstGeom prst="rect">
            <a:avLst/>
          </a:prstGeom>
          <a:solidFill>
            <a:schemeClr val="folHlink">
              <a:alpha val="39610"/>
            </a:schemeClr>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5" name="Shape 1245"/>
          <p:cNvSpPr txBox="1"/>
          <p:nvPr>
            <p:ph type="title"/>
          </p:nvPr>
        </p:nvSpPr>
        <p:spPr>
          <a:xfrm>
            <a:off x="2200420" y="3306101"/>
            <a:ext cx="5794800" cy="13620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1" i="0" lang="en-US" sz="4000" u="none" cap="none" strike="noStrike">
                <a:solidFill>
                  <a:srgbClr val="001933"/>
                </a:solidFill>
                <a:latin typeface="Arial"/>
                <a:ea typeface="Arial"/>
                <a:cs typeface="Arial"/>
                <a:sym typeface="Arial"/>
              </a:rPr>
              <a:t>教育部</a:t>
            </a:r>
            <a:r>
              <a:rPr lang="en-US"/>
              <a:t>臺灣通識網</a:t>
            </a:r>
          </a:p>
        </p:txBody>
      </p:sp>
      <p:sp>
        <p:nvSpPr>
          <p:cNvPr id="1246" name="Shape 1246"/>
          <p:cNvSpPr/>
          <p:nvPr/>
        </p:nvSpPr>
        <p:spPr>
          <a:xfrm>
            <a:off x="2272428" y="4614226"/>
            <a:ext cx="5966700" cy="831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2400" u="sng">
                <a:solidFill>
                  <a:schemeClr val="hlink"/>
                </a:solidFill>
                <a:latin typeface="Verdana"/>
                <a:ea typeface="Verdana"/>
                <a:cs typeface="Verdana"/>
                <a:sym typeface="Verdana"/>
                <a:hlinkClick r:id="rId3"/>
              </a:rPr>
              <a:t>http://get.aca.ntu.edu.tw/</a:t>
            </a:r>
            <a:r>
              <a:rPr lang="en-US" sz="2400">
                <a:solidFill>
                  <a:schemeClr val="dk1"/>
                </a:solidFill>
                <a:latin typeface="Verdana"/>
                <a:ea typeface="Verdana"/>
                <a:cs typeface="Verdana"/>
                <a:sym typeface="Verdana"/>
              </a:rPr>
              <a:t> </a:t>
            </a:r>
          </a:p>
        </p:txBody>
      </p:sp>
      <p:sp>
        <p:nvSpPr>
          <p:cNvPr id="1247" name="Shape 1247"/>
          <p:cNvSpPr/>
          <p:nvPr/>
        </p:nvSpPr>
        <p:spPr>
          <a:xfrm>
            <a:off x="7848600" y="36983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8" name="Shape 1248"/>
          <p:cNvSpPr/>
          <p:nvPr/>
        </p:nvSpPr>
        <p:spPr>
          <a:xfrm>
            <a:off x="8382000" y="339355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49" name="Shape 1249"/>
          <p:cNvSpPr/>
          <p:nvPr/>
        </p:nvSpPr>
        <p:spPr>
          <a:xfrm>
            <a:off x="8372475" y="3984103"/>
            <a:ext cx="609600" cy="533400"/>
          </a:xfrm>
          <a:prstGeom prst="hexagon">
            <a:avLst>
              <a:gd fmla="val 28571" name="adj"/>
              <a:gd fmla="val 115470" name="vf"/>
            </a:avLst>
          </a:prstGeom>
          <a:solidFill>
            <a:schemeClr val="dk2"/>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50" name="Shape 1250"/>
          <p:cNvSpPr txBox="1"/>
          <p:nvPr/>
        </p:nvSpPr>
        <p:spPr>
          <a:xfrm>
            <a:off x="8326974" y="4130400"/>
            <a:ext cx="681600" cy="2286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Verdana"/>
              <a:buNone/>
            </a:pPr>
            <a:fld id="{00000000-1234-1234-1234-123412341234}" type="slidenum">
              <a:rPr b="0" i="0" lang="en-US" sz="1600" u="none" cap="none" strike="noStrike">
                <a:solidFill>
                  <a:schemeClr val="lt1"/>
                </a:solidFill>
                <a:latin typeface="Verdana"/>
                <a:ea typeface="Verdana"/>
                <a:cs typeface="Verdana"/>
                <a:sym typeface="Verdana"/>
              </a:rPr>
              <a:t>‹#›</a:t>
            </a:fld>
          </a:p>
        </p:txBody>
      </p:sp>
      <p:pic>
        <p:nvPicPr>
          <p:cNvPr id="1251" name="Shape 1251"/>
          <p:cNvPicPr preferRelativeResize="0"/>
          <p:nvPr/>
        </p:nvPicPr>
        <p:blipFill rotWithShape="1">
          <a:blip r:embed="rId4">
            <a:alphaModFix/>
          </a:blip>
          <a:srcRect b="6576" l="0" r="18086" t="0"/>
          <a:stretch/>
        </p:blipFill>
        <p:spPr>
          <a:xfrm>
            <a:off x="0" y="3344150"/>
            <a:ext cx="2152799" cy="1236974"/>
          </a:xfrm>
          <a:prstGeom prst="rect">
            <a:avLst/>
          </a:prstGeom>
          <a:noFill/>
          <a:ln>
            <a:noFill/>
          </a:ln>
        </p:spPr>
      </p:pic>
      <p:sp>
        <p:nvSpPr>
          <p:cNvPr id="1252" name="Shape 1252"/>
          <p:cNvSpPr txBox="1"/>
          <p:nvPr>
            <p:ph type="title"/>
          </p:nvPr>
        </p:nvSpPr>
        <p:spPr>
          <a:xfrm>
            <a:off x="2170127" y="2710250"/>
            <a:ext cx="4834800" cy="660000"/>
          </a:xfrm>
          <a:prstGeom prst="rect">
            <a:avLst/>
          </a:prstGeom>
          <a:noFill/>
          <a:ln>
            <a:noFill/>
          </a:ln>
        </p:spPr>
        <p:txBody>
          <a:bodyPr anchorCtr="0" anchor="t" bIns="45700" lIns="91425" rIns="91425" tIns="45700">
            <a:noAutofit/>
          </a:bodyPr>
          <a:lstStyle/>
          <a:p>
            <a:pPr lvl="0" rtl="0">
              <a:spcBef>
                <a:spcPts val="0"/>
              </a:spcBef>
              <a:buNone/>
            </a:pPr>
            <a:r>
              <a:rPr lang="en-US" sz="3000"/>
              <a:t>應用與進階開發實例2</a:t>
            </a:r>
          </a:p>
        </p:txBody>
      </p:sp>
      <p:sp>
        <p:nvSpPr>
          <p:cNvPr id="1253" name="Shape 1253"/>
          <p:cNvSpPr txBox="1"/>
          <p:nvPr>
            <p:ph idx="1" type="body"/>
          </p:nvPr>
        </p:nvSpPr>
        <p:spPr>
          <a:xfrm>
            <a:off x="2170120" y="1210075"/>
            <a:ext cx="48348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3.</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sp>
        <p:nvSpPr>
          <p:cNvPr id="1259" name="Shape 1259"/>
          <p:cNvSpPr txBox="1"/>
          <p:nvPr>
            <p:ph type="title"/>
          </p:nvPr>
        </p:nvSpPr>
        <p:spPr>
          <a:xfrm>
            <a:off x="1143000" y="381000"/>
            <a:ext cx="6705600" cy="563700"/>
          </a:xfrm>
          <a:prstGeom prst="rect">
            <a:avLst/>
          </a:prstGeom>
        </p:spPr>
        <p:txBody>
          <a:bodyPr anchorCtr="0" anchor="ctr" bIns="91425" lIns="91425" rIns="91425" tIns="91425">
            <a:noAutofit/>
          </a:bodyPr>
          <a:lstStyle/>
          <a:p>
            <a:pPr lvl="0" rtl="0">
              <a:spcBef>
                <a:spcPts val="0"/>
              </a:spcBef>
              <a:buNone/>
            </a:pPr>
            <a:r>
              <a:rPr lang="en-US"/>
              <a:t>建置背景、內容與成果</a:t>
            </a:r>
          </a:p>
        </p:txBody>
      </p:sp>
      <p:sp>
        <p:nvSpPr>
          <p:cNvPr id="1260" name="Shape 1260"/>
          <p:cNvSpPr txBox="1"/>
          <p:nvPr>
            <p:ph idx="1" type="body"/>
          </p:nvPr>
        </p:nvSpPr>
        <p:spPr>
          <a:xfrm>
            <a:off x="457200" y="1076325"/>
            <a:ext cx="7643100" cy="5248200"/>
          </a:xfrm>
          <a:prstGeom prst="rect">
            <a:avLst/>
          </a:prstGeom>
        </p:spPr>
        <p:txBody>
          <a:bodyPr anchorCtr="0" anchor="t" bIns="91425" lIns="91425" rIns="91425" tIns="91425">
            <a:noAutofit/>
          </a:bodyPr>
          <a:lstStyle/>
          <a:p>
            <a:pPr indent="-393700" lvl="0" marL="457200" rtl="0">
              <a:spcBef>
                <a:spcPts val="0"/>
              </a:spcBef>
              <a:buSzPct val="100000"/>
            </a:pPr>
            <a:r>
              <a:rPr lang="en-US" sz="2600"/>
              <a:t>教育部高教司於97年4月起，開始積極推動與建置一整合國內、外通識教育資源之資訊服務平臺─「</a:t>
            </a:r>
            <a:r>
              <a:rPr b="1" lang="en-US" sz="2600">
                <a:solidFill>
                  <a:srgbClr val="597E38"/>
                </a:solidFill>
              </a:rPr>
              <a:t>臺灣通識網</a:t>
            </a:r>
            <a:r>
              <a:rPr lang="en-US" sz="2600"/>
              <a:t>」</a:t>
            </a:r>
          </a:p>
          <a:p>
            <a:pPr indent="-393700" lvl="0" marL="457200" rtl="0">
              <a:spcBef>
                <a:spcPts val="0"/>
              </a:spcBef>
              <a:buSzPct val="100000"/>
            </a:pPr>
            <a:r>
              <a:rPr lang="en-US" sz="2600"/>
              <a:t>「臺灣通識網」每門課程內容包含</a:t>
            </a:r>
            <a:r>
              <a:rPr b="1" lang="en-US" sz="2600">
                <a:solidFill>
                  <a:srgbClr val="597E38"/>
                </a:solidFill>
              </a:rPr>
              <a:t>課程大綱、講義、影音課程、延伸閱讀、教師簡介</a:t>
            </a:r>
            <a:r>
              <a:rPr lang="en-US" sz="2600"/>
              <a:t>等，亦可下載課程教材包使用。</a:t>
            </a:r>
          </a:p>
          <a:p>
            <a:pPr indent="-393700" lvl="0" marL="457200" rtl="0">
              <a:spcBef>
                <a:spcPts val="0"/>
              </a:spcBef>
              <a:buSzPct val="100000"/>
            </a:pPr>
            <a:r>
              <a:rPr lang="en-US" sz="2600"/>
              <a:t>國立台灣大學自102年度起接辦前述計畫並成立「</a:t>
            </a:r>
            <a:r>
              <a:rPr b="1" lang="en-US" sz="2600">
                <a:solidFill>
                  <a:srgbClr val="597E38"/>
                </a:solidFill>
              </a:rPr>
              <a:t>臺灣通識網推廣中心</a:t>
            </a:r>
            <a:r>
              <a:rPr lang="en-US" sz="2600"/>
              <a:t>」，肩負「臺灣通識網」的營運與推廣任務，為開放式課程理念的落實共同努力</a:t>
            </a:r>
          </a:p>
          <a:p>
            <a:pPr indent="-228600" lvl="0" marL="457200" rtl="0">
              <a:spcBef>
                <a:spcPts val="520"/>
              </a:spcBef>
            </a:pPr>
            <a:r>
              <a:rPr lang="en-US" sz="2600"/>
              <a:t>2016年7月為止，建立了166筆課程，共有70所學校參與</a:t>
            </a:r>
          </a:p>
        </p:txBody>
      </p:sp>
      <p:sp>
        <p:nvSpPr>
          <p:cNvPr id="1261" name="Shape 1261"/>
          <p:cNvSpPr txBox="1"/>
          <p:nvPr>
            <p:ph idx="12" type="sldNum"/>
          </p:nvPr>
        </p:nvSpPr>
        <p:spPr>
          <a:xfrm>
            <a:off x="8139325" y="6386525"/>
            <a:ext cx="7521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6" name="Shape 1266"/>
        <p:cNvGrpSpPr/>
        <p:nvPr/>
      </p:nvGrpSpPr>
      <p:grpSpPr>
        <a:xfrm>
          <a:off x="0" y="0"/>
          <a:ext cx="0" cy="0"/>
          <a:chOff x="0" y="0"/>
          <a:chExt cx="0" cy="0"/>
        </a:xfrm>
      </p:grpSpPr>
      <p:sp>
        <p:nvSpPr>
          <p:cNvPr id="1267" name="Shape 1267"/>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課程資料庫 首頁</a:t>
            </a:r>
          </a:p>
        </p:txBody>
      </p:sp>
      <p:pic>
        <p:nvPicPr>
          <p:cNvPr id="1268" name="Shape 1268"/>
          <p:cNvPicPr preferRelativeResize="0"/>
          <p:nvPr/>
        </p:nvPicPr>
        <p:blipFill>
          <a:blip r:embed="rId3">
            <a:alphaModFix/>
          </a:blip>
          <a:stretch>
            <a:fillRect/>
          </a:stretch>
        </p:blipFill>
        <p:spPr>
          <a:xfrm>
            <a:off x="0" y="0"/>
            <a:ext cx="9144000" cy="6858000"/>
          </a:xfrm>
          <a:prstGeom prst="rect">
            <a:avLst/>
          </a:prstGeom>
          <a:noFill/>
          <a:ln>
            <a:noFill/>
          </a:ln>
        </p:spPr>
      </p:pic>
      <p:sp>
        <p:nvSpPr>
          <p:cNvPr id="1269" name="Shape 1269"/>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4" name="Shape 1274"/>
        <p:cNvGrpSpPr/>
        <p:nvPr/>
      </p:nvGrpSpPr>
      <p:grpSpPr>
        <a:xfrm>
          <a:off x="0" y="0"/>
          <a:ext cx="0" cy="0"/>
          <a:chOff x="0" y="0"/>
          <a:chExt cx="0" cy="0"/>
        </a:xfrm>
      </p:grpSpPr>
      <p:pic>
        <p:nvPicPr>
          <p:cNvPr id="1275" name="Shape 1275"/>
          <p:cNvPicPr preferRelativeResize="0"/>
          <p:nvPr/>
        </p:nvPicPr>
        <p:blipFill rotWithShape="1">
          <a:blip r:embed="rId3">
            <a:alphaModFix/>
          </a:blip>
          <a:srcRect b="0" l="0" r="0" t="15554"/>
          <a:stretch/>
        </p:blipFill>
        <p:spPr>
          <a:xfrm>
            <a:off x="0" y="1066800"/>
            <a:ext cx="9144000" cy="5791200"/>
          </a:xfrm>
          <a:prstGeom prst="rect">
            <a:avLst/>
          </a:prstGeom>
          <a:noFill/>
          <a:ln>
            <a:noFill/>
          </a:ln>
        </p:spPr>
      </p:pic>
      <p:sp>
        <p:nvSpPr>
          <p:cNvPr id="1276" name="Shape 127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277" name="Shape 1277"/>
          <p:cNvSpPr/>
          <p:nvPr/>
        </p:nvSpPr>
        <p:spPr>
          <a:xfrm>
            <a:off x="0" y="0"/>
            <a:ext cx="9144000" cy="1412700"/>
          </a:xfrm>
          <a:prstGeom prst="rect">
            <a:avLst/>
          </a:prstGeom>
          <a:gradFill>
            <a:gsLst>
              <a:gs pos="0">
                <a:srgbClr val="F0AAAA">
                  <a:alpha val="0"/>
                </a:srgbClr>
              </a:gs>
              <a:gs pos="27000">
                <a:schemeClr val="lt1"/>
              </a:gs>
              <a:gs pos="100000">
                <a:schemeClr val="lt1"/>
              </a:gs>
            </a:gsLst>
            <a:lin ang="16200038"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78" name="Shape 1278"/>
          <p:cNvSpPr/>
          <p:nvPr/>
        </p:nvSpPr>
        <p:spPr>
          <a:xfrm>
            <a:off x="-9525" y="344487"/>
            <a:ext cx="9153600" cy="633300"/>
          </a:xfrm>
          <a:custGeom>
            <a:pathLst>
              <a:path extrusionOk="0" h="120000" w="120000">
                <a:moveTo>
                  <a:pt x="0" y="0"/>
                </a:moveTo>
                <a:lnTo>
                  <a:pt x="120000" y="163"/>
                </a:lnTo>
                <a:lnTo>
                  <a:pt x="119976" y="118939"/>
                </a:lnTo>
                <a:lnTo>
                  <a:pt x="0" y="120000"/>
                </a:lnTo>
                <a:lnTo>
                  <a:pt x="0" y="0"/>
                </a:lnTo>
                <a:close/>
              </a:path>
            </a:pathLst>
          </a:custGeom>
          <a:solidFill>
            <a:schemeClr val="dk2"/>
          </a:solid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nvGrpSpPr>
          <p:cNvPr id="1279" name="Shape 1279"/>
          <p:cNvGrpSpPr/>
          <p:nvPr/>
        </p:nvGrpSpPr>
        <p:grpSpPr>
          <a:xfrm>
            <a:off x="152399" y="228600"/>
            <a:ext cx="857922" cy="942975"/>
            <a:chOff x="18" y="144"/>
            <a:chExt cx="522" cy="540"/>
          </a:xfrm>
        </p:grpSpPr>
        <p:sp>
          <p:nvSpPr>
            <p:cNvPr id="1280" name="Shape 1280"/>
            <p:cNvSpPr/>
            <p:nvPr/>
          </p:nvSpPr>
          <p:spPr>
            <a:xfrm>
              <a:off x="17" y="258"/>
              <a:ext cx="300" cy="300"/>
            </a:xfrm>
            <a:prstGeom prst="hexagon">
              <a:avLst>
                <a:gd fmla="val 30000" name="adj"/>
                <a:gd fmla="val 115470" name="vf"/>
              </a:avLst>
            </a:prstGeom>
            <a:solidFill>
              <a:schemeClr val="hlink"/>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81" name="Shape 1281"/>
            <p:cNvSpPr/>
            <p:nvPr/>
          </p:nvSpPr>
          <p:spPr>
            <a:xfrm>
              <a:off x="239" y="144"/>
              <a:ext cx="300" cy="299"/>
            </a:xfrm>
            <a:prstGeom prst="hexagon">
              <a:avLst>
                <a:gd fmla="val 30000" name="adj"/>
                <a:gd fmla="val 115470" name="vf"/>
              </a:avLst>
            </a:prstGeom>
            <a:solidFill>
              <a:schemeClr val="accent2"/>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
          <p:nvSpPr>
            <p:cNvPr id="1282" name="Shape 1282"/>
            <p:cNvSpPr/>
            <p:nvPr/>
          </p:nvSpPr>
          <p:spPr>
            <a:xfrm>
              <a:off x="239" y="384"/>
              <a:ext cx="300" cy="300"/>
            </a:xfrm>
            <a:prstGeom prst="hexagon">
              <a:avLst>
                <a:gd fmla="val 30000" name="adj"/>
                <a:gd fmla="val 115470" name="vf"/>
              </a:avLst>
            </a:prstGeom>
            <a:solidFill>
              <a:schemeClr val="accent1"/>
            </a:solidFill>
            <a:ln cap="flat" cmpd="sng" w="28575">
              <a:solidFill>
                <a:schemeClr val="lt1"/>
              </a:solidFill>
              <a:prstDash val="solid"/>
              <a:miter/>
              <a:headEnd len="med" w="med" type="none"/>
              <a:tailEnd len="med" w="med" type="none"/>
            </a:ln>
            <a:effectLst>
              <a:outerShdw rotWithShape="0" algn="ctr" dir="1593903" dist="56796">
                <a:srgbClr val="666633">
                  <a:alpha val="49800"/>
                </a:srgbClr>
              </a:outerShdw>
            </a:effectLst>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grpSp>
      <p:sp>
        <p:nvSpPr>
          <p:cNvPr id="1283" name="Shape 1283"/>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哲學與人生 課程主頁</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8" name="Shape 1288"/>
        <p:cNvGrpSpPr/>
        <p:nvPr/>
      </p:nvGrpSpPr>
      <p:grpSpPr>
        <a:xfrm>
          <a:off x="0" y="0"/>
          <a:ext cx="0" cy="0"/>
          <a:chOff x="0" y="0"/>
          <a:chExt cx="0" cy="0"/>
        </a:xfrm>
      </p:grpSpPr>
      <p:pic>
        <p:nvPicPr>
          <p:cNvPr id="1289" name="Shape 1289"/>
          <p:cNvPicPr preferRelativeResize="0"/>
          <p:nvPr/>
        </p:nvPicPr>
        <p:blipFill rotWithShape="1">
          <a:blip r:embed="rId3">
            <a:alphaModFix/>
          </a:blip>
          <a:srcRect b="0" l="0" r="10984" t="0"/>
          <a:stretch/>
        </p:blipFill>
        <p:spPr>
          <a:xfrm>
            <a:off x="2168635" y="980725"/>
            <a:ext cx="6975365" cy="5877275"/>
          </a:xfrm>
          <a:prstGeom prst="rect">
            <a:avLst/>
          </a:prstGeom>
          <a:noFill/>
          <a:ln>
            <a:noFill/>
          </a:ln>
        </p:spPr>
      </p:pic>
      <p:sp>
        <p:nvSpPr>
          <p:cNvPr id="1290" name="Shape 1290"/>
          <p:cNvSpPr/>
          <p:nvPr/>
        </p:nvSpPr>
        <p:spPr>
          <a:xfrm>
            <a:off x="1691680" y="980728"/>
            <a:ext cx="1440300" cy="5877300"/>
          </a:xfrm>
          <a:prstGeom prst="rect">
            <a:avLst/>
          </a:prstGeom>
          <a:gradFill>
            <a:gsLst>
              <a:gs pos="0">
                <a:srgbClr val="939393">
                  <a:alpha val="0"/>
                </a:srgbClr>
              </a:gs>
              <a:gs pos="50000">
                <a:schemeClr val="lt1"/>
              </a:gs>
              <a:gs pos="100000">
                <a:schemeClr val="lt1"/>
              </a:gs>
            </a:gsLst>
            <a:lin ang="10800025"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291" name="Shape 1291"/>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支援</a:t>
            </a:r>
            <a:r>
              <a:rPr b="0" i="0" lang="en-US" sz="3200" u="none" cap="none" strike="noStrike">
                <a:solidFill>
                  <a:schemeClr val="lt1"/>
                </a:solidFill>
                <a:latin typeface="Arial"/>
                <a:ea typeface="Arial"/>
                <a:cs typeface="Arial"/>
                <a:sym typeface="Arial"/>
              </a:rPr>
              <a:t>影音課程線上播放</a:t>
            </a:r>
          </a:p>
        </p:txBody>
      </p:sp>
      <p:sp>
        <p:nvSpPr>
          <p:cNvPr id="1292" name="Shape 1292"/>
          <p:cNvSpPr txBox="1"/>
          <p:nvPr>
            <p:ph idx="1" type="body"/>
          </p:nvPr>
        </p:nvSpPr>
        <p:spPr>
          <a:xfrm>
            <a:off x="178749" y="1772825"/>
            <a:ext cx="2593200" cy="45519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支援格式：</a:t>
            </a:r>
          </a:p>
          <a:p>
            <a:pPr indent="-342900" lvl="0" marL="342900" marR="0" rtl="0" algn="l">
              <a:spcBef>
                <a:spcPts val="0"/>
              </a:spcBef>
              <a:spcAft>
                <a:spcPts val="0"/>
              </a:spcAft>
              <a:buClr>
                <a:schemeClr val="hlink"/>
              </a:buClr>
              <a:buSzPct val="25000"/>
              <a:buFont typeface="Noto Sans Symbols"/>
              <a:buNone/>
            </a:pPr>
            <a:r>
              <a:t/>
            </a:r>
            <a:endParaRP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MPEG</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MP4</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AVI</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FLV</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WMV</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PowerCAM</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串流大師</a:t>
            </a:r>
          </a:p>
          <a:p>
            <a:pPr indent="-342900" lvl="0" marL="342900" marR="0" rtl="0" algn="l">
              <a:spcBef>
                <a:spcPts val="480"/>
              </a:spcBef>
              <a:spcAft>
                <a:spcPts val="0"/>
              </a:spcAft>
              <a:buClr>
                <a:schemeClr val="hlink"/>
              </a:buClr>
              <a:buSzPct val="25000"/>
              <a:buFont typeface="Noto Sans Symbols"/>
              <a:buNone/>
            </a:pPr>
            <a:r>
              <a:t/>
            </a:r>
            <a:endParaRPr/>
          </a:p>
          <a:p>
            <a:pPr indent="-342900" lvl="0" marL="342900" marR="0" rtl="0" algn="l">
              <a:spcBef>
                <a:spcPts val="480"/>
              </a:spcBef>
              <a:spcAft>
                <a:spcPts val="0"/>
              </a:spcAft>
              <a:buClr>
                <a:schemeClr val="hlink"/>
              </a:buClr>
              <a:buSzPct val="25000"/>
              <a:buFont typeface="Noto Sans Symbols"/>
              <a:buNone/>
            </a:pPr>
            <a:r>
              <a:rPr lang="en-US"/>
              <a:t>等多種格式</a:t>
            </a:r>
          </a:p>
          <a:p>
            <a:pPr indent="-342900" lvl="0" marL="342900" marR="0" rtl="0" algn="l">
              <a:spcBef>
                <a:spcPts val="480"/>
              </a:spcBef>
              <a:spcAft>
                <a:spcPts val="0"/>
              </a:spcAft>
              <a:buClr>
                <a:schemeClr val="hlink"/>
              </a:buClr>
              <a:buSzPct val="25000"/>
              <a:buFont typeface="Noto Sans Symbols"/>
              <a:buNone/>
            </a:pPr>
            <a:r>
              <a:t/>
            </a:r>
            <a:endParaRPr b="1" i="0" sz="2400" u="none" cap="none" strike="noStrike">
              <a:solidFill>
                <a:schemeClr val="dk1"/>
              </a:solidFill>
              <a:latin typeface="Arial"/>
              <a:ea typeface="Arial"/>
              <a:cs typeface="Arial"/>
              <a:sym typeface="Arial"/>
            </a:endParaRPr>
          </a:p>
        </p:txBody>
      </p:sp>
      <p:sp>
        <p:nvSpPr>
          <p:cNvPr id="1293" name="Shape 129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
        <p:nvSpPr>
          <p:cNvPr id="1294" name="Shape 1294"/>
          <p:cNvSpPr txBox="1"/>
          <p:nvPr/>
        </p:nvSpPr>
        <p:spPr>
          <a:xfrm>
            <a:off x="899591" y="2204864"/>
            <a:ext cx="184800" cy="3693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sz="1800">
              <a:solidFill>
                <a:schemeClr val="dk1"/>
              </a:solidFill>
              <a:latin typeface="Verdana"/>
              <a:ea typeface="Verdana"/>
              <a:cs typeface="Verdana"/>
              <a:sym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8" name="Shape 1298"/>
        <p:cNvGrpSpPr/>
        <p:nvPr/>
      </p:nvGrpSpPr>
      <p:grpSpPr>
        <a:xfrm>
          <a:off x="0" y="0"/>
          <a:ext cx="0" cy="0"/>
          <a:chOff x="0" y="0"/>
          <a:chExt cx="0" cy="0"/>
        </a:xfrm>
      </p:grpSpPr>
      <p:pic>
        <p:nvPicPr>
          <p:cNvPr id="1299" name="Shape 1299"/>
          <p:cNvPicPr preferRelativeResize="0"/>
          <p:nvPr/>
        </p:nvPicPr>
        <p:blipFill rotWithShape="1">
          <a:blip r:embed="rId3">
            <a:alphaModFix/>
          </a:blip>
          <a:srcRect b="0" l="0" r="8908" t="0"/>
          <a:stretch/>
        </p:blipFill>
        <p:spPr>
          <a:xfrm>
            <a:off x="2005550" y="980725"/>
            <a:ext cx="7138449" cy="5877275"/>
          </a:xfrm>
          <a:prstGeom prst="rect">
            <a:avLst/>
          </a:prstGeom>
          <a:noFill/>
          <a:ln>
            <a:noFill/>
          </a:ln>
        </p:spPr>
      </p:pic>
      <p:sp>
        <p:nvSpPr>
          <p:cNvPr id="1300" name="Shape 1300"/>
          <p:cNvSpPr/>
          <p:nvPr/>
        </p:nvSpPr>
        <p:spPr>
          <a:xfrm>
            <a:off x="1691680" y="980728"/>
            <a:ext cx="1440300" cy="5877300"/>
          </a:xfrm>
          <a:prstGeom prst="rect">
            <a:avLst/>
          </a:prstGeom>
          <a:gradFill>
            <a:gsLst>
              <a:gs pos="0">
                <a:srgbClr val="939393">
                  <a:alpha val="0"/>
                </a:srgbClr>
              </a:gs>
              <a:gs pos="50000">
                <a:schemeClr val="lt1"/>
              </a:gs>
              <a:gs pos="100000">
                <a:schemeClr val="lt1"/>
              </a:gs>
            </a:gsLst>
            <a:lin ang="10800025"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Verdana"/>
              <a:buNone/>
            </a:pPr>
            <a:r>
              <a:t/>
            </a:r>
            <a:endParaRPr sz="1800">
              <a:solidFill>
                <a:schemeClr val="dk1"/>
              </a:solidFill>
              <a:latin typeface="Arial"/>
              <a:ea typeface="Arial"/>
              <a:cs typeface="Arial"/>
              <a:sym typeface="Arial"/>
            </a:endParaRPr>
          </a:p>
        </p:txBody>
      </p:sp>
      <p:sp>
        <p:nvSpPr>
          <p:cNvPr id="1301" name="Shape 1301"/>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課程講義線上瀏覽</a:t>
            </a:r>
          </a:p>
        </p:txBody>
      </p:sp>
      <p:sp>
        <p:nvSpPr>
          <p:cNvPr id="1302" name="Shape 1302"/>
          <p:cNvSpPr txBox="1"/>
          <p:nvPr>
            <p:ph idx="1" type="body"/>
          </p:nvPr>
        </p:nvSpPr>
        <p:spPr>
          <a:xfrm>
            <a:off x="168824" y="1772825"/>
            <a:ext cx="2471400" cy="4551900"/>
          </a:xfrm>
          <a:prstGeom prst="rect">
            <a:avLst/>
          </a:prstGeom>
          <a:noFill/>
          <a:ln>
            <a:noFill/>
          </a:ln>
        </p:spPr>
        <p:txBody>
          <a:bodyPr anchorCtr="0" anchor="t" bIns="45700" lIns="91425" rIns="91425" tIns="45700">
            <a:noAutofit/>
          </a:bodyPr>
          <a:lstStyle/>
          <a:p>
            <a:pPr indent="-342900" lvl="0" marL="342900" marR="0" rtl="0" algn="l">
              <a:spcBef>
                <a:spcPts val="0"/>
              </a:spcBef>
              <a:spcAft>
                <a:spcPts val="0"/>
              </a:spcAft>
              <a:buClr>
                <a:schemeClr val="hlink"/>
              </a:buClr>
              <a:buSzPct val="25000"/>
              <a:buFont typeface="Noto Sans Symbols"/>
              <a:buNone/>
            </a:pPr>
            <a:r>
              <a:rPr b="0" i="0" lang="en-US" sz="2400" u="none" cap="none" strike="noStrike">
                <a:solidFill>
                  <a:schemeClr val="dk1"/>
                </a:solidFill>
                <a:latin typeface="Arial"/>
                <a:ea typeface="Arial"/>
                <a:cs typeface="Arial"/>
                <a:sym typeface="Arial"/>
              </a:rPr>
              <a:t>支援格式：</a:t>
            </a:r>
          </a:p>
          <a:p>
            <a:pPr indent="-342900" lvl="0" marL="342900" marR="0" rtl="0" algn="l">
              <a:spcBef>
                <a:spcPts val="480"/>
              </a:spcBef>
              <a:spcAft>
                <a:spcPts val="0"/>
              </a:spcAft>
              <a:buClr>
                <a:schemeClr val="hlink"/>
              </a:buClr>
              <a:buSzPct val="25000"/>
              <a:buFont typeface="Noto Sans Symbols"/>
              <a:buNone/>
            </a:pPr>
            <a:r>
              <a:t/>
            </a:r>
            <a:endParaRPr b="1"/>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PowerPoint</a:t>
            </a:r>
          </a:p>
          <a:p>
            <a:pPr indent="-381000" lvl="0" marL="457200" marR="0" rtl="0" algn="l">
              <a:spcBef>
                <a:spcPts val="480"/>
              </a:spcBef>
              <a:spcAft>
                <a:spcPts val="0"/>
              </a:spcAft>
              <a:buClr>
                <a:schemeClr val="dk1"/>
              </a:buClr>
              <a:buSzPct val="100000"/>
              <a:buFont typeface="Arial"/>
            </a:pPr>
            <a:r>
              <a:rPr b="1" lang="en-US"/>
              <a:t>PDF</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Word</a:t>
            </a:r>
          </a:p>
          <a:p>
            <a:pPr indent="-381000" lvl="0" marL="457200" marR="0" rtl="0" algn="l">
              <a:spcBef>
                <a:spcPts val="480"/>
              </a:spcBef>
              <a:spcAft>
                <a:spcPts val="0"/>
              </a:spcAft>
              <a:buClr>
                <a:schemeClr val="dk1"/>
              </a:buClr>
              <a:buSzPct val="100000"/>
              <a:buFont typeface="Arial"/>
            </a:pPr>
            <a:r>
              <a:rPr b="1" i="0" lang="en-US" sz="2400" u="none" cap="none" strike="noStrike">
                <a:solidFill>
                  <a:schemeClr val="dk1"/>
                </a:solidFill>
                <a:latin typeface="Arial"/>
                <a:ea typeface="Arial"/>
                <a:cs typeface="Arial"/>
                <a:sym typeface="Arial"/>
              </a:rPr>
              <a:t>OpenOffice</a:t>
            </a:r>
          </a:p>
          <a:p>
            <a:pPr indent="0" lvl="0" marL="0" marR="0" rtl="0" algn="l">
              <a:spcBef>
                <a:spcPts val="480"/>
              </a:spcBef>
              <a:spcAft>
                <a:spcPts val="0"/>
              </a:spcAft>
              <a:buNone/>
            </a:pPr>
            <a:r>
              <a:t/>
            </a:r>
            <a:endParaRPr b="1"/>
          </a:p>
          <a:p>
            <a:pPr indent="-342900" lvl="0" marL="342900" marR="0" rtl="0" algn="l">
              <a:spcBef>
                <a:spcPts val="480"/>
              </a:spcBef>
              <a:spcAft>
                <a:spcPts val="0"/>
              </a:spcAft>
              <a:buClr>
                <a:schemeClr val="hlink"/>
              </a:buClr>
              <a:buSzPct val="25000"/>
              <a:buFont typeface="Noto Sans Symbols"/>
              <a:buNone/>
            </a:pPr>
            <a:r>
              <a:rPr lang="en-US"/>
              <a:t>等等多種格式</a:t>
            </a:r>
          </a:p>
        </p:txBody>
      </p:sp>
      <p:sp>
        <p:nvSpPr>
          <p:cNvPr id="1303" name="Shape 1303"/>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7" name="Shape 1307"/>
        <p:cNvGrpSpPr/>
        <p:nvPr/>
      </p:nvGrpSpPr>
      <p:grpSpPr>
        <a:xfrm>
          <a:off x="0" y="0"/>
          <a:ext cx="0" cy="0"/>
          <a:chOff x="0" y="0"/>
          <a:chExt cx="0" cy="0"/>
        </a:xfrm>
      </p:grpSpPr>
      <p:sp>
        <p:nvSpPr>
          <p:cNvPr id="1308" name="Shape 1308"/>
          <p:cNvSpPr txBox="1"/>
          <p:nvPr>
            <p:ph type="title"/>
          </p:nvPr>
        </p:nvSpPr>
        <p:spPr>
          <a:xfrm>
            <a:off x="722325" y="3777049"/>
            <a:ext cx="7772400" cy="660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en-US"/>
              <a:t>結語</a:t>
            </a:r>
          </a:p>
        </p:txBody>
      </p:sp>
      <p:sp>
        <p:nvSpPr>
          <p:cNvPr id="1309" name="Shape 1309"/>
          <p:cNvSpPr txBox="1"/>
          <p:nvPr>
            <p:ph idx="12" type="sldNum"/>
          </p:nvPr>
        </p:nvSpPr>
        <p:spPr>
          <a:xfrm>
            <a:off x="8191499" y="3978000"/>
            <a:ext cx="6477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solidFill>
                  <a:schemeClr val="lt1"/>
                </a:solidFill>
                <a:latin typeface="Verdana"/>
                <a:ea typeface="Verdana"/>
                <a:cs typeface="Verdana"/>
                <a:sym typeface="Verdana"/>
              </a:rPr>
              <a:t>‹#›</a:t>
            </a:fld>
          </a:p>
        </p:txBody>
      </p:sp>
      <p:sp>
        <p:nvSpPr>
          <p:cNvPr id="1310" name="Shape 1310"/>
          <p:cNvSpPr txBox="1"/>
          <p:nvPr>
            <p:ph idx="1" type="body"/>
          </p:nvPr>
        </p:nvSpPr>
        <p:spPr>
          <a:xfrm>
            <a:off x="722312" y="2276872"/>
            <a:ext cx="7772400" cy="1500300"/>
          </a:xfrm>
          <a:prstGeom prst="rect">
            <a:avLst/>
          </a:prstGeom>
          <a:noFill/>
          <a:ln>
            <a:noFill/>
          </a:ln>
        </p:spPr>
        <p:txBody>
          <a:bodyPr anchorCtr="0" anchor="b" bIns="45700" lIns="91425" rIns="91425" tIns="45700">
            <a:noAutofit/>
          </a:bodyPr>
          <a:lstStyle/>
          <a:p>
            <a:pPr indent="0" lvl="0" marL="0" marR="0" rtl="0" algn="l">
              <a:spcBef>
                <a:spcPts val="0"/>
              </a:spcBef>
              <a:spcAft>
                <a:spcPts val="0"/>
              </a:spcAft>
              <a:buClr>
                <a:schemeClr val="hlink"/>
              </a:buClr>
              <a:buSzPct val="25000"/>
              <a:buFont typeface="Noto Sans Symbols"/>
              <a:buNone/>
            </a:pPr>
            <a:r>
              <a:rPr lang="en-US"/>
              <a:t>Part 4.</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4" name="Shape 1314"/>
        <p:cNvGrpSpPr/>
        <p:nvPr/>
      </p:nvGrpSpPr>
      <p:grpSpPr>
        <a:xfrm>
          <a:off x="0" y="0"/>
          <a:ext cx="0" cy="0"/>
          <a:chOff x="0" y="0"/>
          <a:chExt cx="0" cy="0"/>
        </a:xfrm>
      </p:grpSpPr>
      <p:sp>
        <p:nvSpPr>
          <p:cNvPr id="1315" name="Shape 1315"/>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結論</a:t>
            </a:r>
          </a:p>
        </p:txBody>
      </p:sp>
      <p:sp>
        <p:nvSpPr>
          <p:cNvPr id="1316" name="Shape 1316"/>
          <p:cNvSpPr txBox="1"/>
          <p:nvPr>
            <p:ph idx="1" type="body"/>
          </p:nvPr>
        </p:nvSpPr>
        <p:spPr>
          <a:xfrm>
            <a:off x="457200" y="1076325"/>
            <a:ext cx="7643192" cy="5248275"/>
          </a:xfrm>
          <a:prstGeom prst="rect">
            <a:avLst/>
          </a:prstGeom>
          <a:noFill/>
          <a:ln>
            <a:noFill/>
          </a:ln>
        </p:spPr>
        <p:txBody>
          <a:bodyPr anchorCtr="0" anchor="ctr" bIns="45700" lIns="91425" rIns="91425" tIns="45700">
            <a:noAutofit/>
          </a:bodyPr>
          <a:lstStyle/>
          <a:p>
            <a:pPr indent="-342900" lvl="0" marL="342900" marR="0" rtl="0" algn="l">
              <a:lnSpc>
                <a:spcPct val="100000"/>
              </a:lnSpc>
              <a:spcBef>
                <a:spcPts val="0"/>
              </a:spcBef>
              <a:spcAft>
                <a:spcPts val="0"/>
              </a:spcAft>
              <a:buClr>
                <a:schemeClr val="hlink"/>
              </a:buClr>
              <a:buSzPct val="100000"/>
              <a:buFont typeface="Noto Sans Symbols"/>
            </a:pPr>
            <a:r>
              <a:rPr b="1" lang="en-US"/>
              <a:t>善用</a:t>
            </a:r>
            <a:r>
              <a:rPr b="1" i="0" lang="en-US" sz="2800" u="none" cap="none" strike="noStrike">
                <a:solidFill>
                  <a:srgbClr val="597E38"/>
                </a:solidFill>
                <a:latin typeface="Arial"/>
                <a:ea typeface="Arial"/>
                <a:cs typeface="Arial"/>
                <a:sym typeface="Arial"/>
              </a:rPr>
              <a:t>開放</a:t>
            </a:r>
            <a:r>
              <a:rPr b="1" lang="en-US">
                <a:solidFill>
                  <a:srgbClr val="597E38"/>
                </a:solidFill>
              </a:rPr>
              <a:t>原始</a:t>
            </a:r>
            <a:r>
              <a:rPr b="1" i="0" lang="en-US" sz="2800" u="none" cap="none" strike="noStrike">
                <a:solidFill>
                  <a:srgbClr val="597E38"/>
                </a:solidFill>
                <a:latin typeface="Arial"/>
                <a:ea typeface="Arial"/>
                <a:cs typeface="Arial"/>
                <a:sym typeface="Arial"/>
              </a:rPr>
              <a:t>碼</a:t>
            </a:r>
            <a:r>
              <a:rPr b="1" lang="en-US">
                <a:solidFill>
                  <a:srgbClr val="597E38"/>
                </a:solidFill>
              </a:rPr>
              <a:t>系統</a:t>
            </a:r>
            <a:r>
              <a:rPr b="1" lang="en-US"/>
              <a:t>建置數位典藏</a:t>
            </a:r>
          </a:p>
          <a:p>
            <a:pPr indent="-285750" lvl="1" marL="742950" marR="0" rtl="0" algn="l">
              <a:lnSpc>
                <a:spcPct val="100000"/>
              </a:lnSpc>
              <a:spcBef>
                <a:spcPts val="0"/>
              </a:spcBef>
              <a:spcAft>
                <a:spcPts val="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DSpace-DLLL受惠於BSD授權條款，成為建構數位典藏系統的穩定基石</a:t>
            </a:r>
          </a:p>
          <a:p>
            <a:pPr indent="-285750" lvl="1" marL="742950" marR="0" rtl="0" algn="l">
              <a:lnSpc>
                <a:spcPct val="100000"/>
              </a:lnSpc>
              <a:spcBef>
                <a:spcPts val="480"/>
              </a:spcBef>
              <a:spcAft>
                <a:spcPts val="1000"/>
              </a:spcAft>
              <a:buClr>
                <a:schemeClr val="accent1"/>
              </a:buClr>
              <a:buSzPct val="100000"/>
              <a:buFont typeface="Noto Sans Symbols"/>
            </a:pPr>
            <a:r>
              <a:rPr b="0" i="0" lang="en-US" sz="2400" u="none" cap="none" strike="noStrike">
                <a:solidFill>
                  <a:schemeClr val="dk1"/>
                </a:solidFill>
                <a:latin typeface="Arial"/>
                <a:ea typeface="Arial"/>
                <a:cs typeface="Arial"/>
                <a:sym typeface="Arial"/>
              </a:rPr>
              <a:t>高度客製化彈性，可規劃典藏任意主題之數位典藏系統，節省自行開發的成本</a:t>
            </a:r>
          </a:p>
          <a:p>
            <a:pPr indent="-342900" lvl="0" marL="342900" marR="0" rtl="0" algn="l">
              <a:lnSpc>
                <a:spcPct val="100000"/>
              </a:lnSpc>
              <a:spcBef>
                <a:spcPts val="560"/>
              </a:spcBef>
              <a:spcAft>
                <a:spcPts val="0"/>
              </a:spcAft>
              <a:buClr>
                <a:schemeClr val="hlink"/>
              </a:buClr>
              <a:buSzPct val="100000"/>
              <a:buFont typeface="Noto Sans Symbols"/>
            </a:pPr>
            <a:r>
              <a:rPr b="1" i="0" lang="en-US" sz="2800" u="none" cap="none" strike="noStrike">
                <a:solidFill>
                  <a:schemeClr val="dk1"/>
                </a:solidFill>
                <a:latin typeface="Arial"/>
                <a:ea typeface="Arial"/>
                <a:cs typeface="Arial"/>
                <a:sym typeface="Arial"/>
              </a:rPr>
              <a:t>數位典藏</a:t>
            </a:r>
            <a:r>
              <a:rPr b="1" lang="en-US"/>
              <a:t>可結合</a:t>
            </a:r>
            <a:r>
              <a:rPr b="1" i="0" lang="en-US" sz="2800" u="none" cap="none" strike="noStrike">
                <a:solidFill>
                  <a:srgbClr val="597E38"/>
                </a:solidFill>
                <a:latin typeface="Arial"/>
                <a:ea typeface="Arial"/>
                <a:cs typeface="Arial"/>
                <a:sym typeface="Arial"/>
              </a:rPr>
              <a:t>讀者閱讀知識典藏</a:t>
            </a:r>
          </a:p>
          <a:p>
            <a:pPr indent="-285750" lvl="1" marL="742950" marR="0" rtl="0" algn="l">
              <a:lnSpc>
                <a:spcPct val="100000"/>
              </a:lnSpc>
              <a:spcBef>
                <a:spcPts val="480"/>
              </a:spcBef>
              <a:spcAft>
                <a:spcPts val="0"/>
              </a:spcAft>
              <a:buClr>
                <a:schemeClr val="accent1"/>
              </a:buClr>
              <a:buSzPct val="100000"/>
              <a:buFont typeface="Noto Sans Symbols"/>
            </a:pPr>
            <a:r>
              <a:rPr lang="en-US" sz="2400"/>
              <a:t>讀者閱讀數位典藏內容後的大量成果與歷程，數位典藏可加以應用與典藏，使典藏數位物件的資料庫晉升成為不斷成長的</a:t>
            </a:r>
            <a:r>
              <a:rPr b="0" i="0" lang="en-US" sz="2400" u="none" cap="none" strike="noStrike">
                <a:solidFill>
                  <a:schemeClr val="dk1"/>
                </a:solidFill>
                <a:latin typeface="Arial"/>
                <a:ea typeface="Arial"/>
                <a:cs typeface="Arial"/>
                <a:sym typeface="Arial"/>
              </a:rPr>
              <a:t>知識庫</a:t>
            </a:r>
          </a:p>
          <a:p>
            <a:pPr lvl="0" rtl="0">
              <a:lnSpc>
                <a:spcPct val="115000"/>
              </a:lnSpc>
              <a:spcBef>
                <a:spcPts val="0"/>
              </a:spcBef>
              <a:buClr>
                <a:schemeClr val="hlink"/>
              </a:buClr>
              <a:buSzPct val="100000"/>
              <a:buFont typeface="Noto Sans Symbols"/>
            </a:pPr>
            <a:r>
              <a:rPr b="1" lang="en-US"/>
              <a:t>以數位典藏技術支援</a:t>
            </a:r>
            <a:r>
              <a:rPr b="1" lang="en-US">
                <a:solidFill>
                  <a:srgbClr val="597E38"/>
                </a:solidFill>
              </a:rPr>
              <a:t>MOOCs數位學習</a:t>
            </a:r>
          </a:p>
          <a:p>
            <a:pPr indent="457200" lvl="1" rtl="0">
              <a:lnSpc>
                <a:spcPct val="115000"/>
              </a:lnSpc>
              <a:spcBef>
                <a:spcPts val="0"/>
              </a:spcBef>
              <a:spcAft>
                <a:spcPts val="1000"/>
              </a:spcAft>
              <a:buClr>
                <a:schemeClr val="accent1"/>
              </a:buClr>
              <a:buSzPct val="100000"/>
              <a:buFont typeface="Noto Sans Symbols"/>
            </a:pPr>
            <a:r>
              <a:rPr lang="en-US" sz="2400"/>
              <a:t>典藏優質課程內容，提供學生自行線上學習，以數位典藏技術支援數位學習的推動</a:t>
            </a:r>
          </a:p>
        </p:txBody>
      </p:sp>
      <p:sp>
        <p:nvSpPr>
          <p:cNvPr id="1317" name="Shape 1317"/>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DSpace-DLLL數位典藏系統</a:t>
            </a:r>
          </a:p>
        </p:txBody>
      </p:sp>
      <p:sp>
        <p:nvSpPr>
          <p:cNvPr id="475" name="Shape 475"/>
          <p:cNvSpPr txBox="1"/>
          <p:nvPr>
            <p:ph idx="1" type="body"/>
          </p:nvPr>
        </p:nvSpPr>
        <p:spPr>
          <a:xfrm>
            <a:off x="457200" y="1076325"/>
            <a:ext cx="3787800" cy="5248200"/>
          </a:xfrm>
          <a:prstGeom prst="rect">
            <a:avLst/>
          </a:prstGeom>
          <a:noFill/>
          <a:ln>
            <a:noFill/>
          </a:ln>
        </p:spPr>
        <p:txBody>
          <a:bodyPr anchorCtr="0" anchor="t" bIns="45700" lIns="91425" rIns="91425" tIns="45700">
            <a:noAutofit/>
          </a:bodyPr>
          <a:lstStyle/>
          <a:p>
            <a:pPr indent="-317500" lvl="0" marL="342900" marR="0" rtl="0" algn="l">
              <a:spcBef>
                <a:spcPts val="0"/>
              </a:spcBef>
              <a:spcAft>
                <a:spcPts val="0"/>
              </a:spcAft>
              <a:buClr>
                <a:schemeClr val="hlink"/>
              </a:buClr>
              <a:buSzPct val="100000"/>
              <a:buFont typeface="Noto Sans Symbols"/>
            </a:pPr>
            <a:r>
              <a:rPr b="1" i="0" lang="en-US" u="none" cap="none" strike="noStrike">
                <a:solidFill>
                  <a:srgbClr val="597E38"/>
                </a:solidFill>
                <a:latin typeface="Arial"/>
                <a:ea typeface="Arial"/>
                <a:cs typeface="Arial"/>
                <a:sym typeface="Arial"/>
              </a:rPr>
              <a:t>政治大學圖書資訊與檔案學研究所「數位圖書館暨數位學習實驗室」(DLLL)</a:t>
            </a:r>
            <a:r>
              <a:rPr b="0" i="0" lang="en-US" u="none" cap="none" strike="noStrike">
                <a:solidFill>
                  <a:schemeClr val="dk1"/>
                </a:solidFill>
                <a:latin typeface="Arial"/>
                <a:ea typeface="Arial"/>
                <a:cs typeface="Arial"/>
                <a:sym typeface="Arial"/>
              </a:rPr>
              <a:t>研究團隊改良</a:t>
            </a:r>
          </a:p>
          <a:p>
            <a:pPr indent="-317500" lvl="0" marL="342900" marR="0" rtl="0" algn="l">
              <a:spcBef>
                <a:spcPts val="560"/>
              </a:spcBef>
              <a:spcAft>
                <a:spcPts val="0"/>
              </a:spcAft>
              <a:buClr>
                <a:schemeClr val="hlink"/>
              </a:buClr>
              <a:buSzPct val="100000"/>
              <a:buFont typeface="Noto Sans Symbols"/>
            </a:pPr>
            <a:r>
              <a:rPr b="0" i="0" lang="en-US" u="none" cap="none" strike="noStrike">
                <a:solidFill>
                  <a:schemeClr val="dk1"/>
                </a:solidFill>
                <a:latin typeface="Arial"/>
                <a:ea typeface="Arial"/>
                <a:cs typeface="Arial"/>
                <a:sym typeface="Arial"/>
              </a:rPr>
              <a:t>以</a:t>
            </a:r>
            <a:r>
              <a:rPr b="1" i="0" lang="en-US" u="none" cap="none" strike="noStrike">
                <a:solidFill>
                  <a:srgbClr val="597E38"/>
                </a:solidFill>
                <a:latin typeface="Arial"/>
                <a:ea typeface="Arial"/>
                <a:cs typeface="Arial"/>
                <a:sym typeface="Arial"/>
              </a:rPr>
              <a:t>DSpace 1.5</a:t>
            </a:r>
            <a:r>
              <a:rPr b="0" i="0" lang="en-US" u="none" cap="none" strike="noStrike">
                <a:solidFill>
                  <a:schemeClr val="dk1"/>
                </a:solidFill>
                <a:latin typeface="Arial"/>
                <a:ea typeface="Arial"/>
                <a:cs typeface="Arial"/>
                <a:sym typeface="Arial"/>
              </a:rPr>
              <a:t>為基礎，改進安裝、介面、客製化、展示等系統功能，讓系統更貼近臺灣的使用國情</a:t>
            </a:r>
          </a:p>
          <a:p>
            <a:pPr indent="-317500" lvl="0" marL="342900" marR="0" rtl="0" algn="l">
              <a:spcBef>
                <a:spcPts val="560"/>
              </a:spcBef>
              <a:spcAft>
                <a:spcPts val="0"/>
              </a:spcAft>
              <a:buClr>
                <a:schemeClr val="hlink"/>
              </a:buClr>
              <a:buSzPct val="100000"/>
              <a:buFont typeface="Noto Sans Symbols"/>
            </a:pPr>
            <a:r>
              <a:rPr lang="en-US"/>
              <a:t>編撰「</a:t>
            </a:r>
            <a:r>
              <a:rPr b="1" lang="en-US">
                <a:solidFill>
                  <a:srgbClr val="597E38"/>
                </a:solidFill>
              </a:rPr>
              <a:t>DSpace開放源碼數位典藏系統 建置理論與實務</a:t>
            </a:r>
            <a:r>
              <a:rPr lang="en-US"/>
              <a:t>」一書完整介紹數位典藏專案規劃與建置的基礎</a:t>
            </a:r>
          </a:p>
        </p:txBody>
      </p:sp>
      <p:sp>
        <p:nvSpPr>
          <p:cNvPr id="476" name="Shape 476"/>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477" name="Shape 477"/>
          <p:cNvSpPr txBox="1"/>
          <p:nvPr>
            <p:ph idx="2" type="body"/>
          </p:nvPr>
        </p:nvSpPr>
        <p:spPr>
          <a:xfrm>
            <a:off x="5041202" y="1076325"/>
            <a:ext cx="3059099" cy="5248200"/>
          </a:xfrm>
          <a:prstGeom prst="rect">
            <a:avLst/>
          </a:prstGeom>
        </p:spPr>
        <p:txBody>
          <a:bodyPr anchorCtr="0" anchor="t" bIns="91425" lIns="91425" rIns="91425" tIns="91425">
            <a:noAutofit/>
          </a:bodyPr>
          <a:lstStyle/>
          <a:p>
            <a:pPr lvl="0">
              <a:spcBef>
                <a:spcPts val="0"/>
              </a:spcBef>
              <a:buNone/>
            </a:pPr>
            <a:r>
              <a:t/>
            </a:r>
            <a:endParaRPr/>
          </a:p>
        </p:txBody>
      </p:sp>
      <p:pic>
        <p:nvPicPr>
          <p:cNvPr descr="20140925-pudding-0001.jpg" id="478" name="Shape 478"/>
          <p:cNvPicPr preferRelativeResize="0"/>
          <p:nvPr/>
        </p:nvPicPr>
        <p:blipFill>
          <a:blip r:embed="rId3">
            <a:alphaModFix/>
          </a:blip>
          <a:stretch>
            <a:fillRect/>
          </a:stretch>
        </p:blipFill>
        <p:spPr>
          <a:xfrm>
            <a:off x="4560774" y="1337674"/>
            <a:ext cx="3539524" cy="47255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2" name="Shape 1322"/>
        <p:cNvGrpSpPr/>
        <p:nvPr/>
      </p:nvGrpSpPr>
      <p:grpSpPr>
        <a:xfrm>
          <a:off x="0" y="0"/>
          <a:ext cx="0" cy="0"/>
          <a:chOff x="0" y="0"/>
          <a:chExt cx="0" cy="0"/>
        </a:xfrm>
      </p:grpSpPr>
      <p:sp>
        <p:nvSpPr>
          <p:cNvPr id="1323" name="Shape 1323"/>
          <p:cNvSpPr txBox="1"/>
          <p:nvPr>
            <p:ph type="title"/>
          </p:nvPr>
        </p:nvSpPr>
        <p:spPr>
          <a:xfrm>
            <a:off x="327500" y="5583000"/>
            <a:ext cx="7254300" cy="660000"/>
          </a:xfrm>
          <a:prstGeom prst="rect">
            <a:avLst/>
          </a:prstGeom>
        </p:spPr>
        <p:txBody>
          <a:bodyPr anchorCtr="0" anchor="t" bIns="91425" lIns="91425" rIns="91425" tIns="91425">
            <a:noAutofit/>
          </a:bodyPr>
          <a:lstStyle/>
          <a:p>
            <a:pPr lvl="0">
              <a:spcBef>
                <a:spcPts val="0"/>
              </a:spcBef>
              <a:buNone/>
            </a:pPr>
            <a:r>
              <a:rPr lang="en-US"/>
              <a:t>參考資料 (1/2)</a:t>
            </a:r>
          </a:p>
        </p:txBody>
      </p:sp>
      <p:sp>
        <p:nvSpPr>
          <p:cNvPr id="1324" name="Shape 1324"/>
          <p:cNvSpPr txBox="1"/>
          <p:nvPr>
            <p:ph idx="1" type="body"/>
          </p:nvPr>
        </p:nvSpPr>
        <p:spPr>
          <a:xfrm>
            <a:off x="327500" y="1052775"/>
            <a:ext cx="8278500" cy="4413000"/>
          </a:xfrm>
          <a:prstGeom prst="rect">
            <a:avLst/>
          </a:prstGeom>
        </p:spPr>
        <p:txBody>
          <a:bodyPr anchorCtr="0" anchor="t" bIns="91425" lIns="91425" rIns="91425" tIns="91425">
            <a:noAutofit/>
          </a:bodyPr>
          <a:lstStyle/>
          <a:p>
            <a:pPr indent="-330200" lvl="0" marL="457200" rtl="0">
              <a:lnSpc>
                <a:spcPct val="115000"/>
              </a:lnSpc>
              <a:spcBef>
                <a:spcPts val="0"/>
              </a:spcBef>
              <a:spcAft>
                <a:spcPts val="1000"/>
              </a:spcAft>
              <a:buClr>
                <a:schemeClr val="dk1"/>
              </a:buClr>
              <a:buSzPct val="100000"/>
            </a:pPr>
            <a:r>
              <a:rPr b="0" lang="en-US" sz="1600">
                <a:solidFill>
                  <a:srgbClr val="000000"/>
                </a:solidFill>
              </a:rPr>
              <a:t>NTU Library IR team（2016年7月7日）。臺灣機構典藏 NTUR:主頁。</a:t>
            </a:r>
            <a:r>
              <a:rPr b="0" i="1" lang="en-US" sz="1600">
                <a:solidFill>
                  <a:srgbClr val="000000"/>
                </a:solidFill>
              </a:rPr>
              <a:t>臺灣機構典藏 NTUR</a:t>
            </a:r>
            <a:r>
              <a:rPr b="0" lang="en-US" sz="1600">
                <a:solidFill>
                  <a:srgbClr val="000000"/>
                </a:solidFill>
              </a:rPr>
              <a:t>。上網日期：2016年7月7日，檢自：</a:t>
            </a:r>
            <a:r>
              <a:rPr b="0" lang="en-US" sz="1600" u="sng">
                <a:solidFill>
                  <a:schemeClr val="hlink"/>
                </a:solidFill>
                <a:hlinkClick r:id="rId3"/>
              </a:rPr>
              <a:t>http://ntur.lib.ntu.edu.tw/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國立政治大學圖書資訊與檔案學研究所（2016年7月6日）。臺灣百年圖書館史數位圖書館先導計畫 主頁。</a:t>
            </a:r>
            <a:r>
              <a:rPr b="0" i="1" lang="en-US" sz="1600">
                <a:solidFill>
                  <a:srgbClr val="000000"/>
                </a:solidFill>
              </a:rPr>
              <a:t>臺灣百年圖書館史數位圖書館先導計畫</a:t>
            </a:r>
            <a:r>
              <a:rPr b="0" lang="en-US" sz="1600">
                <a:solidFill>
                  <a:srgbClr val="000000"/>
                </a:solidFill>
              </a:rPr>
              <a:t>。上網日期：2017年7月6日，檢自：</a:t>
            </a:r>
            <a:r>
              <a:rPr b="0" lang="en-US" sz="1600" u="sng">
                <a:solidFill>
                  <a:schemeClr val="hlink"/>
                </a:solidFill>
                <a:hlinkClick r:id="rId4"/>
              </a:rPr>
              <a:t>http://tlh.lias.nccu.edu.tw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政治大學圖書館（無年代）。政治大學圖書館網站。</a:t>
            </a:r>
            <a:r>
              <a:rPr b="0" i="1" lang="en-US" sz="1600">
                <a:solidFill>
                  <a:srgbClr val="000000"/>
                </a:solidFill>
              </a:rPr>
              <a:t>政治大學圖書館網站</a:t>
            </a:r>
            <a:r>
              <a:rPr b="0" lang="en-US" sz="1600">
                <a:solidFill>
                  <a:srgbClr val="000000"/>
                </a:solidFill>
              </a:rPr>
              <a:t>。上網日期：2016年7月6日，檢自：</a:t>
            </a:r>
            <a:r>
              <a:rPr b="0" lang="en-US" sz="1600" u="sng">
                <a:solidFill>
                  <a:schemeClr val="hlink"/>
                </a:solidFill>
                <a:hlinkClick r:id="rId5"/>
              </a:rPr>
              <a:t>http://www.lib.nccu.edu.tw/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臺灣大學圖書館（無年代）。NTUR Wiki: Main。</a:t>
            </a:r>
            <a:r>
              <a:rPr b="0" i="1" lang="en-US" sz="1600">
                <a:solidFill>
                  <a:srgbClr val="000000"/>
                </a:solidFill>
              </a:rPr>
              <a:t>機構典藏計劃網站</a:t>
            </a:r>
            <a:r>
              <a:rPr b="0" lang="en-US" sz="1600">
                <a:solidFill>
                  <a:srgbClr val="000000"/>
                </a:solidFill>
              </a:rPr>
              <a:t>。上網日期：2016年7月6日，檢自：</a:t>
            </a:r>
            <a:r>
              <a:rPr b="0" lang="en-US" sz="1600" u="sng">
                <a:solidFill>
                  <a:schemeClr val="hlink"/>
                </a:solidFill>
                <a:hlinkClick r:id="rId6"/>
              </a:rPr>
              <a:t>http://ir.org.tw/</a:t>
            </a:r>
            <a:r>
              <a:rPr b="0" lang="en-US" sz="1600">
                <a:solidFill>
                  <a:srgbClr val="000000"/>
                </a:solidFill>
              </a:rPr>
              <a:t> </a:t>
            </a:r>
          </a:p>
          <a:p>
            <a:pPr indent="-330200" lvl="0" marL="457200" rtl="0">
              <a:lnSpc>
                <a:spcPct val="115000"/>
              </a:lnSpc>
              <a:spcBef>
                <a:spcPts val="0"/>
              </a:spcBef>
              <a:spcAft>
                <a:spcPts val="1000"/>
              </a:spcAft>
              <a:buClr>
                <a:schemeClr val="dk1"/>
              </a:buClr>
              <a:buSzPct val="100000"/>
            </a:pPr>
            <a:r>
              <a:rPr b="0" lang="en-US" sz="1600">
                <a:solidFill>
                  <a:srgbClr val="000000"/>
                </a:solidFill>
              </a:rPr>
              <a:t>臺灣通識網推廣中心（2016年7月6日）。臺灣通識網: 開放式通識課程。</a:t>
            </a:r>
            <a:r>
              <a:rPr b="0" i="1" lang="en-US" sz="1600">
                <a:solidFill>
                  <a:srgbClr val="000000"/>
                </a:solidFill>
              </a:rPr>
              <a:t>臺灣通識網</a:t>
            </a:r>
            <a:r>
              <a:rPr b="0" lang="en-US" sz="1600">
                <a:solidFill>
                  <a:srgbClr val="000000"/>
                </a:solidFill>
              </a:rPr>
              <a:t>。上網日期：2016年7月6日，檢自：</a:t>
            </a:r>
            <a:r>
              <a:rPr b="0" lang="en-US" sz="1600" u="sng">
                <a:solidFill>
                  <a:schemeClr val="hlink"/>
                </a:solidFill>
                <a:hlinkClick r:id="rId7"/>
              </a:rPr>
              <a:t>http://get.aca.ntu.edu.tw/getcdb/</a:t>
            </a:r>
          </a:p>
          <a:p>
            <a:pPr indent="-330200" lvl="0" marL="457200" rtl="0">
              <a:lnSpc>
                <a:spcPct val="115000"/>
              </a:lnSpc>
              <a:spcBef>
                <a:spcPts val="0"/>
              </a:spcBef>
              <a:spcAft>
                <a:spcPts val="1000"/>
              </a:spcAft>
              <a:buClr>
                <a:srgbClr val="000000"/>
              </a:buClr>
              <a:buSzPct val="100000"/>
            </a:pPr>
            <a:r>
              <a:rPr b="0" lang="en-US" sz="1600">
                <a:solidFill>
                  <a:srgbClr val="000000"/>
                </a:solidFill>
              </a:rPr>
              <a:t>蔡永橙、黃國倫、邱志義（2007）。</a:t>
            </a:r>
            <a:r>
              <a:rPr b="0" i="1" lang="en-US" sz="1600">
                <a:solidFill>
                  <a:srgbClr val="000000"/>
                </a:solidFill>
              </a:rPr>
              <a:t>數位典藏技術導論</a:t>
            </a:r>
            <a:r>
              <a:rPr b="0" lang="en-US" sz="1600">
                <a:solidFill>
                  <a:srgbClr val="000000"/>
                </a:solidFill>
              </a:rPr>
              <a:t>。台北市：國立臺灣大學出版中心。</a:t>
            </a:r>
          </a:p>
        </p:txBody>
      </p:sp>
      <p:sp>
        <p:nvSpPr>
          <p:cNvPr id="1325" name="Shape 1325"/>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solidFill>
                  <a:srgbClr val="FFFFFF"/>
                </a:solidFill>
              </a:rPr>
              <a:t>‹#›</a:t>
            </a:fld>
          </a:p>
        </p:txBody>
      </p:sp>
      <p:sp>
        <p:nvSpPr>
          <p:cNvPr id="1326" name="Shape 1326"/>
          <p:cNvSpPr txBox="1"/>
          <p:nvPr>
            <p:ph idx="2" type="title"/>
          </p:nvPr>
        </p:nvSpPr>
        <p:spPr>
          <a:xfrm>
            <a:off x="1143000" y="507750"/>
            <a:ext cx="6705600" cy="5637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1" name="Shape 1331"/>
        <p:cNvGrpSpPr/>
        <p:nvPr/>
      </p:nvGrpSpPr>
      <p:grpSpPr>
        <a:xfrm>
          <a:off x="0" y="0"/>
          <a:ext cx="0" cy="0"/>
          <a:chOff x="0" y="0"/>
          <a:chExt cx="0" cy="0"/>
        </a:xfrm>
      </p:grpSpPr>
      <p:sp>
        <p:nvSpPr>
          <p:cNvPr id="1332" name="Shape 1332"/>
          <p:cNvSpPr txBox="1"/>
          <p:nvPr>
            <p:ph type="title"/>
          </p:nvPr>
        </p:nvSpPr>
        <p:spPr>
          <a:xfrm>
            <a:off x="327500" y="5583000"/>
            <a:ext cx="7254300" cy="660000"/>
          </a:xfrm>
          <a:prstGeom prst="rect">
            <a:avLst/>
          </a:prstGeom>
        </p:spPr>
        <p:txBody>
          <a:bodyPr anchorCtr="0" anchor="t" bIns="91425" lIns="91425" rIns="91425" tIns="91425">
            <a:noAutofit/>
          </a:bodyPr>
          <a:lstStyle/>
          <a:p>
            <a:pPr lvl="0" rtl="0">
              <a:spcBef>
                <a:spcPts val="0"/>
              </a:spcBef>
              <a:buNone/>
            </a:pPr>
            <a:r>
              <a:rPr lang="en-US"/>
              <a:t>參考資料 (2/2)</a:t>
            </a:r>
          </a:p>
        </p:txBody>
      </p:sp>
      <p:sp>
        <p:nvSpPr>
          <p:cNvPr id="1333" name="Shape 1333"/>
          <p:cNvSpPr txBox="1"/>
          <p:nvPr>
            <p:ph idx="1" type="body"/>
          </p:nvPr>
        </p:nvSpPr>
        <p:spPr>
          <a:xfrm>
            <a:off x="327500" y="1052775"/>
            <a:ext cx="8278500" cy="4413000"/>
          </a:xfrm>
          <a:prstGeom prst="rect">
            <a:avLst/>
          </a:prstGeom>
        </p:spPr>
        <p:txBody>
          <a:bodyPr anchorCtr="0" anchor="t" bIns="91425" lIns="91425" rIns="91425" tIns="91425">
            <a:noAutofit/>
          </a:bodyPr>
          <a:lstStyle/>
          <a:p>
            <a:pPr indent="-330200" lvl="0" marL="457200" rtl="0">
              <a:lnSpc>
                <a:spcPct val="115000"/>
              </a:lnSpc>
              <a:spcBef>
                <a:spcPts val="0"/>
              </a:spcBef>
              <a:buClr>
                <a:schemeClr val="dk1"/>
              </a:buClr>
              <a:buSzPct val="100000"/>
            </a:pPr>
            <a:r>
              <a:rPr b="0" lang="en-US" sz="1600">
                <a:solidFill>
                  <a:srgbClr val="000000"/>
                </a:solidFill>
              </a:rPr>
              <a:t>陳勇汀（2015）。建構整合異質性數位典藏之開放原始碼資源探索系統先導研究。</a:t>
            </a:r>
            <a:r>
              <a:rPr b="0" i="1" lang="en-US" sz="1600">
                <a:solidFill>
                  <a:srgbClr val="000000"/>
                </a:solidFill>
              </a:rPr>
              <a:t>2015 圖書館與資訊社會研討會會議論文集</a:t>
            </a:r>
            <a:r>
              <a:rPr b="0" lang="en-US" sz="1600">
                <a:solidFill>
                  <a:srgbClr val="000000"/>
                </a:solidFill>
              </a:rPr>
              <a:t>。圖書館與資訊社會研討會，新北市：輔仁大學圖書資訊學系、輔仁大學圖書館。</a:t>
            </a:r>
          </a:p>
          <a:p>
            <a:pPr indent="-330200" lvl="0" marL="457200" rtl="0">
              <a:lnSpc>
                <a:spcPct val="115000"/>
              </a:lnSpc>
              <a:spcBef>
                <a:spcPts val="0"/>
              </a:spcBef>
              <a:buClr>
                <a:schemeClr val="dk1"/>
              </a:buClr>
              <a:buSzPct val="100000"/>
            </a:pPr>
            <a:r>
              <a:rPr b="0" lang="en-US" sz="1600">
                <a:solidFill>
                  <a:srgbClr val="000000"/>
                </a:solidFill>
              </a:rPr>
              <a:t>陳志銘、陳勇汀（2014）。</a:t>
            </a:r>
            <a:r>
              <a:rPr b="0" i="1" lang="en-US" sz="1600">
                <a:solidFill>
                  <a:srgbClr val="000000"/>
                </a:solidFill>
              </a:rPr>
              <a:t>DSpace開放源碼數位典藏系統建置理論與實務</a:t>
            </a:r>
            <a:r>
              <a:rPr b="0" lang="en-US" sz="1600">
                <a:solidFill>
                  <a:srgbClr val="000000"/>
                </a:solidFill>
              </a:rPr>
              <a:t>。臺北市：文華圖書館管理。</a:t>
            </a:r>
          </a:p>
          <a:p>
            <a:pPr indent="-330200" lvl="0" marL="457200" rtl="0">
              <a:lnSpc>
                <a:spcPct val="115000"/>
              </a:lnSpc>
              <a:spcBef>
                <a:spcPts val="0"/>
              </a:spcBef>
              <a:buClr>
                <a:schemeClr val="dk1"/>
              </a:buClr>
              <a:buSzPct val="100000"/>
            </a:pPr>
            <a:r>
              <a:rPr b="0" lang="en-US" sz="1600">
                <a:solidFill>
                  <a:srgbClr val="000000"/>
                </a:solidFill>
              </a:rPr>
              <a:t>陳志銘、陳勇汀、黃柏翰、林育如（2011年5月27日）。DSpace-DLLL開放源碼數位典藏系統建置與應用。數位檔案加值與教學應用研討會，臺北市：國立政治大學圖書資訊與檔案學研究所。</a:t>
            </a:r>
          </a:p>
          <a:p>
            <a:pPr indent="-330200" lvl="0" marL="457200" rtl="0">
              <a:lnSpc>
                <a:spcPct val="115000"/>
              </a:lnSpc>
              <a:spcBef>
                <a:spcPts val="0"/>
              </a:spcBef>
              <a:buClr>
                <a:schemeClr val="dk1"/>
              </a:buClr>
              <a:buSzPct val="100000"/>
            </a:pPr>
            <a:r>
              <a:rPr b="0" lang="en-US" sz="1600">
                <a:solidFill>
                  <a:srgbClr val="000000"/>
                </a:solidFill>
              </a:rPr>
              <a:t>Balnaves, E. (2013). From OPAC to Archive: integrated discovery and digital libraries with open source. Retrieved from </a:t>
            </a:r>
            <a:r>
              <a:rPr b="0" lang="en-US" sz="1600" u="sng">
                <a:solidFill>
                  <a:schemeClr val="hlink"/>
                </a:solidFill>
                <a:hlinkClick r:id="rId3"/>
              </a:rPr>
              <a:t>http://library.ifla.org/id/eprint/79</a:t>
            </a:r>
            <a:r>
              <a:rPr b="0" lang="en-US" sz="1600">
                <a:solidFill>
                  <a:srgbClr val="000000"/>
                </a:solidFill>
              </a:rPr>
              <a:t> </a:t>
            </a:r>
          </a:p>
          <a:p>
            <a:pPr indent="-330200" lvl="0" marL="457200" rtl="0">
              <a:lnSpc>
                <a:spcPct val="115000"/>
              </a:lnSpc>
              <a:spcBef>
                <a:spcPts val="0"/>
              </a:spcBef>
              <a:buClr>
                <a:schemeClr val="dk1"/>
              </a:buClr>
              <a:buSzPct val="100000"/>
            </a:pPr>
            <a:r>
              <a:rPr b="0" lang="en-US" sz="1600">
                <a:solidFill>
                  <a:srgbClr val="000000"/>
                </a:solidFill>
              </a:rPr>
              <a:t>Clough, P., Tang, J., Hall, M. M., &amp; Warner, A. (2011). Linking archival data to location: a case study at the UK National Archives. </a:t>
            </a:r>
            <a:r>
              <a:rPr b="0" i="1" lang="en-US" sz="1600">
                <a:solidFill>
                  <a:srgbClr val="000000"/>
                </a:solidFill>
              </a:rPr>
              <a:t>Aslib Proceedings</a:t>
            </a:r>
            <a:r>
              <a:rPr b="0" lang="en-US" sz="1600">
                <a:solidFill>
                  <a:srgbClr val="000000"/>
                </a:solidFill>
              </a:rPr>
              <a:t>, </a:t>
            </a:r>
            <a:r>
              <a:rPr b="0" i="1" lang="en-US" sz="1600">
                <a:solidFill>
                  <a:srgbClr val="000000"/>
                </a:solidFill>
              </a:rPr>
              <a:t>63</a:t>
            </a:r>
            <a:r>
              <a:rPr b="0" lang="en-US" sz="1600">
                <a:solidFill>
                  <a:srgbClr val="000000"/>
                </a:solidFill>
              </a:rPr>
              <a:t>(2/3), 127-147. doi:10.1108/00012531111135628</a:t>
            </a:r>
          </a:p>
          <a:p>
            <a:pPr indent="-330200" lvl="0" marL="457200" rtl="0">
              <a:lnSpc>
                <a:spcPct val="115000"/>
              </a:lnSpc>
              <a:spcBef>
                <a:spcPts val="0"/>
              </a:spcBef>
              <a:buClr>
                <a:schemeClr val="dk1"/>
              </a:buClr>
              <a:buSzPct val="100000"/>
            </a:pPr>
            <a:r>
              <a:rPr b="0" lang="en-US" sz="1600">
                <a:solidFill>
                  <a:srgbClr val="000000"/>
                </a:solidFill>
              </a:rPr>
              <a:t>MIT Libraries. (2016, July 6). DSpace@MIT: Home. </a:t>
            </a:r>
            <a:r>
              <a:rPr b="0" i="1" lang="en-US" sz="1600">
                <a:solidFill>
                  <a:srgbClr val="000000"/>
                </a:solidFill>
              </a:rPr>
              <a:t>DSpace@MIT</a:t>
            </a:r>
            <a:r>
              <a:rPr b="0" lang="en-US" sz="1600">
                <a:solidFill>
                  <a:srgbClr val="000000"/>
                </a:solidFill>
              </a:rPr>
              <a:t>. Retrieved July 6, 2016, from </a:t>
            </a:r>
            <a:r>
              <a:rPr b="0" lang="en-US" sz="1600" u="sng">
                <a:solidFill>
                  <a:schemeClr val="hlink"/>
                </a:solidFill>
                <a:hlinkClick r:id="rId4"/>
              </a:rPr>
              <a:t>https://dspace.mit.edu/</a:t>
            </a:r>
            <a:r>
              <a:rPr b="0" lang="en-US" sz="1600">
                <a:solidFill>
                  <a:srgbClr val="000000"/>
                </a:solidFill>
              </a:rPr>
              <a:t> </a:t>
            </a:r>
          </a:p>
        </p:txBody>
      </p:sp>
      <p:sp>
        <p:nvSpPr>
          <p:cNvPr id="1334" name="Shape 1334"/>
          <p:cNvSpPr txBox="1"/>
          <p:nvPr>
            <p:ph idx="12" type="sldNum"/>
          </p:nvPr>
        </p:nvSpPr>
        <p:spPr>
          <a:xfrm>
            <a:off x="8130700" y="5798700"/>
            <a:ext cx="769200" cy="2286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solidFill>
                  <a:srgbClr val="FFFFFF"/>
                </a:solidFill>
              </a:rPr>
              <a:t>‹#›</a:t>
            </a:fld>
          </a:p>
        </p:txBody>
      </p:sp>
      <p:sp>
        <p:nvSpPr>
          <p:cNvPr id="1335" name="Shape 1335"/>
          <p:cNvSpPr txBox="1"/>
          <p:nvPr>
            <p:ph idx="2" type="title"/>
          </p:nvPr>
        </p:nvSpPr>
        <p:spPr>
          <a:xfrm>
            <a:off x="1143000" y="507750"/>
            <a:ext cx="6705600" cy="5637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0" name="Shape 1340"/>
        <p:cNvGrpSpPr/>
        <p:nvPr/>
      </p:nvGrpSpPr>
      <p:grpSpPr>
        <a:xfrm>
          <a:off x="0" y="0"/>
          <a:ext cx="0" cy="0"/>
          <a:chOff x="0" y="0"/>
          <a:chExt cx="0" cy="0"/>
        </a:xfrm>
      </p:grpSpPr>
      <p:sp>
        <p:nvSpPr>
          <p:cNvPr id="1341" name="Shape 1341"/>
          <p:cNvSpPr txBox="1"/>
          <p:nvPr>
            <p:ph type="title"/>
          </p:nvPr>
        </p:nvSpPr>
        <p:spPr>
          <a:xfrm>
            <a:off x="1723225" y="3129100"/>
            <a:ext cx="6771600" cy="660000"/>
          </a:xfrm>
          <a:prstGeom prst="rect">
            <a:avLst/>
          </a:prstGeom>
        </p:spPr>
        <p:txBody>
          <a:bodyPr anchorCtr="0" anchor="b" bIns="91425" lIns="91425" rIns="91425" tIns="91425">
            <a:noAutofit/>
          </a:bodyPr>
          <a:lstStyle/>
          <a:p>
            <a:pPr lvl="0">
              <a:spcBef>
                <a:spcPts val="0"/>
              </a:spcBef>
              <a:buNone/>
            </a:pPr>
            <a:r>
              <a:rPr lang="en-US"/>
              <a:t>感謝聆聽 歡迎發問</a:t>
            </a:r>
          </a:p>
        </p:txBody>
      </p:sp>
      <p:sp>
        <p:nvSpPr>
          <p:cNvPr id="1342" name="Shape 1342"/>
          <p:cNvSpPr txBox="1"/>
          <p:nvPr>
            <p:ph idx="1" type="body"/>
          </p:nvPr>
        </p:nvSpPr>
        <p:spPr>
          <a:xfrm>
            <a:off x="1723123" y="3789100"/>
            <a:ext cx="6771600" cy="1500300"/>
          </a:xfrm>
          <a:prstGeom prst="rect">
            <a:avLst/>
          </a:prstGeom>
        </p:spPr>
        <p:txBody>
          <a:bodyPr anchorCtr="0" anchor="t" bIns="91425" lIns="91425" rIns="91425" tIns="91425">
            <a:noAutofit/>
          </a:bodyPr>
          <a:lstStyle/>
          <a:p>
            <a:pPr lvl="0" rtl="0">
              <a:lnSpc>
                <a:spcPct val="150000"/>
              </a:lnSpc>
              <a:spcBef>
                <a:spcPts val="360"/>
              </a:spcBef>
              <a:buNone/>
            </a:pPr>
            <a:r>
              <a:rPr b="0" lang="en-US" sz="2400">
                <a:solidFill>
                  <a:srgbClr val="002060"/>
                </a:solidFill>
              </a:rPr>
              <a:t>信箱：</a:t>
            </a:r>
            <a:r>
              <a:rPr b="0" lang="en-US" sz="2400" u="sng">
                <a:solidFill>
                  <a:schemeClr val="hlink"/>
                </a:solidFill>
                <a:hlinkClick r:id="rId3"/>
              </a:rPr>
              <a:t>pudding@nccu.edu.tw</a:t>
            </a:r>
            <a:r>
              <a:rPr b="0" lang="en-US" sz="2400">
                <a:solidFill>
                  <a:srgbClr val="002060"/>
                </a:solidFill>
              </a:rPr>
              <a:t> </a:t>
            </a:r>
          </a:p>
          <a:p>
            <a:pPr lvl="0" rtl="0">
              <a:lnSpc>
                <a:spcPct val="150000"/>
              </a:lnSpc>
              <a:spcBef>
                <a:spcPts val="360"/>
              </a:spcBef>
              <a:buClr>
                <a:schemeClr val="hlink"/>
              </a:buClr>
              <a:buSzPct val="25000"/>
              <a:buFont typeface="Noto Sans Symbols"/>
              <a:buNone/>
            </a:pPr>
            <a:r>
              <a:rPr b="0" lang="en-US" sz="2400">
                <a:solidFill>
                  <a:srgbClr val="002060"/>
                </a:solidFill>
              </a:rPr>
              <a:t>網誌：</a:t>
            </a:r>
            <a:r>
              <a:rPr b="0" lang="en-US" sz="2400" u="sng">
                <a:solidFill>
                  <a:schemeClr val="hlink"/>
                </a:solidFill>
                <a:hlinkClick r:id="rId4"/>
              </a:rPr>
              <a:t>http://blog.pulipuli.info</a:t>
            </a:r>
            <a:r>
              <a:rPr b="0" lang="en-US" sz="2400">
                <a:solidFill>
                  <a:srgbClr val="002060"/>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1143000" y="381000"/>
            <a:ext cx="6705600" cy="563700"/>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lang="en-US"/>
              <a:t>DSpace-DLLL</a:t>
            </a:r>
            <a:r>
              <a:rPr b="0" i="0" lang="en-US" sz="3200" u="none" cap="none" strike="noStrike">
                <a:solidFill>
                  <a:schemeClr val="lt1"/>
                </a:solidFill>
                <a:latin typeface="Arial"/>
                <a:ea typeface="Arial"/>
                <a:cs typeface="Arial"/>
                <a:sym typeface="Arial"/>
              </a:rPr>
              <a:t>首頁</a:t>
            </a:r>
          </a:p>
        </p:txBody>
      </p:sp>
      <p:pic>
        <p:nvPicPr>
          <p:cNvPr descr="H:\OUTTY_DOCUMENT\我的學業\20100223~20100628 政治大學圖檔所碩三下學期\20100417 寫書報告結案\Ch7 DSpace介紹\20100226 Ch7截圖\第三節\01. 首頁.tif" id="484" name="Shape 484"/>
          <p:cNvPicPr preferRelativeResize="0"/>
          <p:nvPr/>
        </p:nvPicPr>
        <p:blipFill rotWithShape="1">
          <a:blip r:embed="rId3">
            <a:alphaModFix/>
          </a:blip>
          <a:srcRect b="0" l="0" r="0" t="0"/>
          <a:stretch/>
        </p:blipFill>
        <p:spPr>
          <a:xfrm>
            <a:off x="0" y="1309619"/>
            <a:ext cx="9144000" cy="5460600"/>
          </a:xfrm>
          <a:prstGeom prst="rect">
            <a:avLst/>
          </a:prstGeom>
          <a:noFill/>
          <a:ln>
            <a:noFill/>
          </a:ln>
        </p:spPr>
      </p:pic>
      <p:sp>
        <p:nvSpPr>
          <p:cNvPr id="485" name="Shape 485"/>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lang="en-US">
                <a:latin typeface="Verdana"/>
                <a:ea typeface="Verdana"/>
                <a:cs typeface="Verdana"/>
                <a:sym typeface="Verdana"/>
              </a:rP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1143000" y="381000"/>
            <a:ext cx="6705599" cy="563563"/>
          </a:xfrm>
          <a:prstGeom prst="rect">
            <a:avLst/>
          </a:prstGeom>
          <a:noFill/>
          <a:ln>
            <a:noFill/>
          </a:ln>
        </p:spPr>
        <p:txBody>
          <a:bodyPr anchorCtr="0" anchor="ctr" bIns="45700" lIns="91425" rIns="91425" tIns="45700">
            <a:noAutofit/>
          </a:bodyPr>
          <a:lstStyle/>
          <a:p>
            <a:pPr indent="0" lvl="0" marL="0" marR="0" rtl="0" algn="l">
              <a:spcBef>
                <a:spcPts val="0"/>
              </a:spcBef>
              <a:spcAft>
                <a:spcPts val="0"/>
              </a:spcAft>
              <a:buSzPct val="25000"/>
              <a:buNone/>
            </a:pPr>
            <a:r>
              <a:rPr b="0" i="0" lang="en-US" sz="3200" u="none" cap="none" strike="noStrike">
                <a:solidFill>
                  <a:schemeClr val="lt1"/>
                </a:solidFill>
                <a:latin typeface="Arial"/>
                <a:ea typeface="Arial"/>
                <a:cs typeface="Arial"/>
                <a:sym typeface="Arial"/>
              </a:rPr>
              <a:t>DSpace開放源碼數位典藏系統</a:t>
            </a:r>
          </a:p>
        </p:txBody>
      </p:sp>
      <p:sp>
        <p:nvSpPr>
          <p:cNvPr id="491" name="Shape 491"/>
          <p:cNvSpPr txBox="1"/>
          <p:nvPr>
            <p:ph idx="1" type="body"/>
          </p:nvPr>
        </p:nvSpPr>
        <p:spPr>
          <a:xfrm>
            <a:off x="2647950" y="1228725"/>
            <a:ext cx="5452200" cy="5248200"/>
          </a:xfrm>
          <a:prstGeom prst="rect">
            <a:avLst/>
          </a:prstGeom>
          <a:noFill/>
          <a:ln>
            <a:noFill/>
          </a:ln>
        </p:spPr>
        <p:txBody>
          <a:bodyPr anchorCtr="0" anchor="t" bIns="45700" lIns="91425" rIns="91425" tIns="45700">
            <a:noAutofit/>
          </a:bodyPr>
          <a:lstStyle/>
          <a:p>
            <a:pPr lvl="0" rtl="0">
              <a:lnSpc>
                <a:spcPct val="115000"/>
              </a:lnSpc>
              <a:spcBef>
                <a:spcPts val="0"/>
              </a:spcBef>
              <a:spcAft>
                <a:spcPts val="1000"/>
              </a:spcAft>
              <a:buSzPct val="100000"/>
            </a:pPr>
            <a:r>
              <a:rPr lang="en-US" sz="2600"/>
              <a:t>麻省理工學院 MIT 所發佈的開放原始碼數位典藏系統</a:t>
            </a:r>
          </a:p>
          <a:p>
            <a:pPr lvl="0" rtl="0">
              <a:lnSpc>
                <a:spcPct val="115000"/>
              </a:lnSpc>
              <a:spcBef>
                <a:spcPts val="0"/>
              </a:spcBef>
              <a:spcAft>
                <a:spcPts val="1000"/>
              </a:spcAft>
              <a:buSzPct val="100000"/>
            </a:pPr>
            <a:r>
              <a:rPr lang="en-US" sz="2600"/>
              <a:t>提供靈活彈性的</a:t>
            </a:r>
            <a:r>
              <a:rPr b="1" lang="en-US" sz="2600">
                <a:solidFill>
                  <a:srgbClr val="597E38"/>
                </a:solidFill>
              </a:rPr>
              <a:t>遞交作業工作流程模組</a:t>
            </a:r>
            <a:r>
              <a:rPr lang="en-US" sz="2600"/>
              <a:t>與可客製化的</a:t>
            </a:r>
            <a:r>
              <a:rPr b="1" lang="en-US" sz="2600">
                <a:solidFill>
                  <a:srgbClr val="597E38"/>
                </a:solidFill>
              </a:rPr>
              <a:t>後設資料規範</a:t>
            </a:r>
            <a:r>
              <a:rPr lang="en-US" sz="2600"/>
              <a:t>來保存與描述數位典藏品</a:t>
            </a:r>
          </a:p>
          <a:p>
            <a:pPr lvl="0" rtl="0">
              <a:lnSpc>
                <a:spcPct val="115000"/>
              </a:lnSpc>
              <a:spcBef>
                <a:spcPts val="0"/>
              </a:spcBef>
              <a:spcAft>
                <a:spcPts val="1000"/>
              </a:spcAft>
              <a:buSzPct val="100000"/>
            </a:pPr>
            <a:r>
              <a:rPr lang="en-US" sz="2600"/>
              <a:t>整合強大的</a:t>
            </a:r>
            <a:r>
              <a:rPr b="1" lang="en-US" sz="2600">
                <a:solidFill>
                  <a:srgbClr val="597E38"/>
                </a:solidFill>
              </a:rPr>
              <a:t>全文檢索引擎</a:t>
            </a:r>
            <a:r>
              <a:rPr lang="en-US" sz="2600"/>
              <a:t>與</a:t>
            </a:r>
            <a:r>
              <a:rPr b="1" lang="en-US" sz="2600">
                <a:solidFill>
                  <a:srgbClr val="597E38"/>
                </a:solidFill>
              </a:rPr>
              <a:t>資源存取系統</a:t>
            </a:r>
            <a:r>
              <a:rPr lang="en-US" sz="2600"/>
              <a:t>，為數位典藏系統帶來良好的資訊架構</a:t>
            </a:r>
          </a:p>
          <a:p>
            <a:pPr lvl="0" rtl="0">
              <a:lnSpc>
                <a:spcPct val="115000"/>
              </a:lnSpc>
              <a:spcBef>
                <a:spcPts val="0"/>
              </a:spcBef>
              <a:buSzPct val="100000"/>
            </a:pPr>
            <a:r>
              <a:rPr lang="en-US" sz="2600"/>
              <a:t>最終能讓數位典藏資料維持</a:t>
            </a:r>
            <a:r>
              <a:rPr b="1" lang="en-US" sz="2600">
                <a:solidFill>
                  <a:srgbClr val="597E38"/>
                </a:solidFill>
              </a:rPr>
              <a:t>長久保存與取用</a:t>
            </a:r>
          </a:p>
        </p:txBody>
      </p:sp>
      <p:sp>
        <p:nvSpPr>
          <p:cNvPr id="492" name="Shape 492"/>
          <p:cNvSpPr txBox="1"/>
          <p:nvPr>
            <p:ph idx="12" type="sldNum"/>
          </p:nvPr>
        </p:nvSpPr>
        <p:spPr>
          <a:xfrm>
            <a:off x="8139325" y="6386525"/>
            <a:ext cx="752100" cy="2286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493" name="Shape 493"/>
          <p:cNvPicPr preferRelativeResize="0"/>
          <p:nvPr/>
        </p:nvPicPr>
        <p:blipFill>
          <a:blip r:embed="rId3">
            <a:alphaModFix/>
          </a:blip>
          <a:stretch>
            <a:fillRect/>
          </a:stretch>
        </p:blipFill>
        <p:spPr>
          <a:xfrm>
            <a:off x="374400" y="2384137"/>
            <a:ext cx="2273549" cy="20897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mple">
  <a:themeElements>
    <a:clrScheme name="sample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